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70" t="2072" r="770" b="148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3405145" y="5437299"/>
            <a:ext cx="5090375" cy="509037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5202579" y="3507798"/>
            <a:ext cx="2056721" cy="2056721"/>
          </a:xfrm>
          <a:prstGeom prst="rect">
            <a:avLst/>
          </a:prstGeom>
        </p:spPr>
      </p:pic>
      <p:grpSp>
        <p:nvGrpSpPr>
          <p:cNvPr name="Group 5" id="5"/>
          <p:cNvGrpSpPr/>
          <p:nvPr/>
        </p:nvGrpSpPr>
        <p:grpSpPr>
          <a:xfrm rot="0">
            <a:off x="1028700" y="1572245"/>
            <a:ext cx="12005877" cy="5927827"/>
            <a:chOff x="0" y="0"/>
            <a:chExt cx="16007835" cy="7903770"/>
          </a:xfrm>
        </p:grpSpPr>
        <p:sp>
          <p:nvSpPr>
            <p:cNvPr name="TextBox 6" id="6"/>
            <p:cNvSpPr txBox="true"/>
            <p:nvPr/>
          </p:nvSpPr>
          <p:spPr>
            <a:xfrm rot="0">
              <a:off x="0" y="3981334"/>
              <a:ext cx="16007835" cy="2855251"/>
            </a:xfrm>
            <a:prstGeom prst="rect">
              <a:avLst/>
            </a:prstGeom>
          </p:spPr>
          <p:txBody>
            <a:bodyPr anchor="t" rtlCol="false" tIns="0" lIns="0" bIns="0" rIns="0">
              <a:spAutoFit/>
            </a:bodyPr>
            <a:lstStyle/>
            <a:p>
              <a:pPr algn="l">
                <a:lnSpc>
                  <a:spcPts val="15500"/>
                </a:lnSpc>
              </a:pPr>
              <a:r>
                <a:rPr lang="en-US" sz="15500">
                  <a:solidFill>
                    <a:srgbClr val="EBFDFF"/>
                  </a:solidFill>
                  <a:latin typeface="Raleway Bold"/>
                </a:rPr>
                <a:t>PHP</a:t>
              </a:r>
            </a:p>
          </p:txBody>
        </p:sp>
        <p:sp>
          <p:nvSpPr>
            <p:cNvPr name="TextBox 7" id="7"/>
            <p:cNvSpPr txBox="true"/>
            <p:nvPr/>
          </p:nvSpPr>
          <p:spPr>
            <a:xfrm rot="0">
              <a:off x="0" y="7227627"/>
              <a:ext cx="16007835" cy="676143"/>
            </a:xfrm>
            <a:prstGeom prst="rect">
              <a:avLst/>
            </a:prstGeom>
          </p:spPr>
          <p:txBody>
            <a:bodyPr anchor="t" rtlCol="false" tIns="0" lIns="0" bIns="0" rIns="0">
              <a:spAutoFit/>
            </a:bodyPr>
            <a:lstStyle/>
            <a:p>
              <a:pPr algn="l">
                <a:lnSpc>
                  <a:spcPts val="4200"/>
                </a:lnSpc>
              </a:pPr>
              <a:r>
                <a:rPr lang="en-US" spc="179" sz="3000">
                  <a:solidFill>
                    <a:srgbClr val="EBFDFF"/>
                  </a:solidFill>
                  <a:latin typeface="Raleway"/>
                </a:rPr>
                <a:t>OLEH KELOMPOK 6</a:t>
              </a:r>
            </a:p>
          </p:txBody>
        </p:sp>
        <p:sp>
          <p:nvSpPr>
            <p:cNvPr name="AutoShape 8" id="8"/>
            <p:cNvSpPr/>
            <p:nvPr/>
          </p:nvSpPr>
          <p:spPr>
            <a:xfrm rot="0">
              <a:off x="0" y="1772112"/>
              <a:ext cx="15320063" cy="1427902"/>
            </a:xfrm>
            <a:prstGeom prst="rect">
              <a:avLst/>
            </a:prstGeom>
            <a:solidFill>
              <a:srgbClr val="75E6DA"/>
            </a:solidFill>
          </p:spPr>
        </p:sp>
        <p:sp>
          <p:nvSpPr>
            <p:cNvPr name="TextBox 9" id="9"/>
            <p:cNvSpPr txBox="true"/>
            <p:nvPr/>
          </p:nvSpPr>
          <p:spPr>
            <a:xfrm rot="0">
              <a:off x="444285" y="2133063"/>
              <a:ext cx="14431493" cy="742906"/>
            </a:xfrm>
            <a:prstGeom prst="rect">
              <a:avLst/>
            </a:prstGeom>
          </p:spPr>
          <p:txBody>
            <a:bodyPr anchor="t" rtlCol="false" tIns="0" lIns="0" bIns="0" rIns="0">
              <a:spAutoFit/>
            </a:bodyPr>
            <a:lstStyle/>
            <a:p>
              <a:pPr algn="l">
                <a:lnSpc>
                  <a:spcPts val="4320"/>
                </a:lnSpc>
              </a:pPr>
              <a:r>
                <a:rPr lang="en-US" spc="179" sz="3600">
                  <a:solidFill>
                    <a:srgbClr val="05445E"/>
                  </a:solidFill>
                  <a:latin typeface="Raleway Bold"/>
                </a:rPr>
                <a:t>PHP: HYPERTEXT PREPROCESSOR</a:t>
              </a:r>
            </a:p>
          </p:txBody>
        </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121" r="0" b="121"/>
            <a:stretch>
              <a:fillRect/>
            </a:stretch>
          </p:blipFill>
          <p:spPr>
            <a:xfrm flipH="false" flipV="false" rot="-10800000">
              <a:off x="14053893" y="0"/>
              <a:ext cx="1266170" cy="1266170"/>
            </a:xfrm>
            <a:prstGeom prst="rect">
              <a:avLst/>
            </a:prstGeom>
          </p:spPr>
        </p:pic>
      </p:gr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398454" y="730105"/>
            <a:ext cx="1692277" cy="915945"/>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5E6D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7581" t="0" r="13071" b="0"/>
          <a:stretch>
            <a:fillRect/>
          </a:stretch>
        </p:blipFill>
        <p:spPr>
          <a:xfrm flipH="false" flipV="false" rot="0">
            <a:off x="1639737" y="-317388"/>
            <a:ext cx="3629023" cy="11142753"/>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52228" y="-167023"/>
            <a:ext cx="4293494" cy="4293494"/>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792797" y="6978739"/>
            <a:ext cx="4559121" cy="455912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412564" y="5948430"/>
            <a:ext cx="2860720" cy="286072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3598975" y="9258300"/>
            <a:ext cx="1442285" cy="1442285"/>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3766324" y="1156094"/>
            <a:ext cx="1979398" cy="1979398"/>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2738765" y="-317388"/>
            <a:ext cx="1069038" cy="1069038"/>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235526" y="1675731"/>
            <a:ext cx="1069038" cy="1069038"/>
          </a:xfrm>
          <a:prstGeom prst="rect">
            <a:avLst/>
          </a:prstGeom>
        </p:spPr>
      </p:pic>
      <p:sp>
        <p:nvSpPr>
          <p:cNvPr name="TextBox 10" id="10"/>
          <p:cNvSpPr txBox="true"/>
          <p:nvPr/>
        </p:nvSpPr>
        <p:spPr>
          <a:xfrm rot="0">
            <a:off x="6334032" y="1028700"/>
            <a:ext cx="11048519" cy="1258391"/>
          </a:xfrm>
          <a:prstGeom prst="rect">
            <a:avLst/>
          </a:prstGeom>
        </p:spPr>
        <p:txBody>
          <a:bodyPr anchor="t" rtlCol="false" tIns="0" lIns="0" bIns="0" rIns="0">
            <a:spAutoFit/>
          </a:bodyPr>
          <a:lstStyle/>
          <a:p>
            <a:pPr algn="l">
              <a:lnSpc>
                <a:spcPts val="9997"/>
              </a:lnSpc>
            </a:pPr>
            <a:r>
              <a:rPr lang="en-US" sz="8331">
                <a:solidFill>
                  <a:srgbClr val="05445E"/>
                </a:solidFill>
                <a:latin typeface="Raleway Bold"/>
              </a:rPr>
              <a:t>Kelebihan PHP 5</a:t>
            </a:r>
          </a:p>
        </p:txBody>
      </p:sp>
      <p:sp>
        <p:nvSpPr>
          <p:cNvPr name="TextBox 11" id="11"/>
          <p:cNvSpPr txBox="true"/>
          <p:nvPr/>
        </p:nvSpPr>
        <p:spPr>
          <a:xfrm rot="0">
            <a:off x="6030643" y="2848975"/>
            <a:ext cx="11655298" cy="6589923"/>
          </a:xfrm>
          <a:prstGeom prst="rect">
            <a:avLst/>
          </a:prstGeom>
        </p:spPr>
        <p:txBody>
          <a:bodyPr anchor="t" rtlCol="false" tIns="0" lIns="0" bIns="0" rIns="0">
            <a:spAutoFit/>
          </a:bodyPr>
          <a:lstStyle/>
          <a:p>
            <a:pPr algn="just">
              <a:lnSpc>
                <a:spcPts val="4786"/>
              </a:lnSpc>
            </a:pPr>
            <a:r>
              <a:rPr lang="en-US" spc="90" sz="3010">
                <a:solidFill>
                  <a:srgbClr val="293041"/>
                </a:solidFill>
                <a:latin typeface="Raleway"/>
              </a:rPr>
              <a:t>PHP 5 dapat menangani OOP (Object Oriented Programming) lebih baik dari pendahulunya. Hal ini pula yang menjadi alasan mengapa nomor versi php lompat ke versi 5. Apabila pada versi 4, Anda mengcopy sebuah object, maka object tersebut akan terduplikat menjadi 2 dengan property yang sama. Sedangkan, object php5 yang baru hanya berupa referensi ke object aslinya. </a:t>
            </a:r>
          </a:p>
          <a:p>
            <a:pPr algn="just">
              <a:lnSpc>
                <a:spcPts val="4786"/>
              </a:lnSpc>
            </a:pPr>
          </a:p>
          <a:p>
            <a:pPr algn="just">
              <a:lnSpc>
                <a:spcPts val="4786"/>
              </a:lnSpc>
            </a:pPr>
            <a:r>
              <a:rPr lang="en-US" spc="90" sz="3010">
                <a:solidFill>
                  <a:srgbClr val="293041"/>
                </a:solidFill>
                <a:latin typeface="Raleway"/>
              </a:rPr>
              <a:t>Selain itu, masih banyak kelebihan php5 dalam hal penanganan object. Seperti class abstraction, class constants, autoloading object, dan lain lain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787"/>
            <a:ext cx="9430847" cy="1076325"/>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Class abstraction</a:t>
            </a:r>
          </a:p>
        </p:txBody>
      </p:sp>
      <p:sp>
        <p:nvSpPr>
          <p:cNvPr name="TextBox 5" id="5"/>
          <p:cNvSpPr txBox="true"/>
          <p:nvPr/>
        </p:nvSpPr>
        <p:spPr>
          <a:xfrm rot="0">
            <a:off x="1885088" y="3118681"/>
            <a:ext cx="14517825" cy="2477008"/>
          </a:xfrm>
          <a:prstGeom prst="rect">
            <a:avLst/>
          </a:prstGeom>
        </p:spPr>
        <p:txBody>
          <a:bodyPr anchor="t" rtlCol="false" tIns="0" lIns="0" bIns="0" rIns="0">
            <a:spAutoFit/>
          </a:bodyPr>
          <a:lstStyle/>
          <a:p>
            <a:pPr algn="l">
              <a:lnSpc>
                <a:spcPts val="4990"/>
              </a:lnSpc>
            </a:pPr>
            <a:r>
              <a:rPr lang="en-US" spc="92" sz="3099">
                <a:solidFill>
                  <a:srgbClr val="EBFDFF"/>
                </a:solidFill>
                <a:latin typeface="Raleway"/>
              </a:rPr>
              <a:t>Class abstrak (abstract class) didefinisikan sebagai class yang tidak bisa diinstantisasi menjadi object. Sebuah class abstrak setidaknya memiliki satu method abstrak (abstract method). Untuk menggunakan sebuah class abstrak, harus membuat class turunan dari class abstrak tersebut.</a:t>
            </a:r>
          </a:p>
        </p:txBody>
      </p:sp>
      <p:sp>
        <p:nvSpPr>
          <p:cNvPr name="TextBox 6" id="6"/>
          <p:cNvSpPr txBox="true"/>
          <p:nvPr/>
        </p:nvSpPr>
        <p:spPr>
          <a:xfrm rot="0">
            <a:off x="4338403" y="6243876"/>
            <a:ext cx="13553064" cy="2482596"/>
          </a:xfrm>
          <a:prstGeom prst="rect">
            <a:avLst/>
          </a:prstGeom>
        </p:spPr>
        <p:txBody>
          <a:bodyPr anchor="t" rtlCol="false" tIns="0" lIns="0" bIns="0" rIns="0">
            <a:spAutoFit/>
          </a:bodyPr>
          <a:lstStyle/>
          <a:p>
            <a:pPr algn="l">
              <a:lnSpc>
                <a:spcPts val="5021"/>
              </a:lnSpc>
            </a:pPr>
            <a:r>
              <a:rPr lang="en-US" spc="92" sz="3099">
                <a:solidFill>
                  <a:srgbClr val="EBFDFF"/>
                </a:solidFill>
                <a:latin typeface="Raleway"/>
              </a:rPr>
              <a:t>Tujuan dari dibuat abstrak class adalah agar setiap class turunan menggunakan method abstrak pada class induk secara fleksibel. Jadi pada method abstrak di class induk hanya terdapat signature saja tanpa isi yang konkrit.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5E6D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7581" t="0" r="13071" b="0"/>
          <a:stretch>
            <a:fillRect/>
          </a:stretch>
        </p:blipFill>
        <p:spPr>
          <a:xfrm flipH="false" flipV="false" rot="0">
            <a:off x="1639737" y="-317388"/>
            <a:ext cx="3629023" cy="11142753"/>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52228" y="-167023"/>
            <a:ext cx="4293494" cy="4293494"/>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792797" y="6978739"/>
            <a:ext cx="4559121" cy="455912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412564" y="5948430"/>
            <a:ext cx="2860720" cy="286072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3598975" y="9258300"/>
            <a:ext cx="1442285" cy="1442285"/>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3766324" y="1156094"/>
            <a:ext cx="1979398" cy="1979398"/>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2738765" y="-317388"/>
            <a:ext cx="1069038" cy="1069038"/>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235526" y="1675731"/>
            <a:ext cx="1069038" cy="1069038"/>
          </a:xfrm>
          <a:prstGeom prst="rect">
            <a:avLst/>
          </a:prstGeom>
        </p:spPr>
      </p:pic>
      <p:sp>
        <p:nvSpPr>
          <p:cNvPr name="TextBox 10" id="10"/>
          <p:cNvSpPr txBox="true"/>
          <p:nvPr/>
        </p:nvSpPr>
        <p:spPr>
          <a:xfrm rot="0">
            <a:off x="6535867" y="751650"/>
            <a:ext cx="11048519" cy="3775174"/>
          </a:xfrm>
          <a:prstGeom prst="rect">
            <a:avLst/>
          </a:prstGeom>
        </p:spPr>
        <p:txBody>
          <a:bodyPr anchor="t" rtlCol="false" tIns="0" lIns="0" bIns="0" rIns="0">
            <a:spAutoFit/>
          </a:bodyPr>
          <a:lstStyle/>
          <a:p>
            <a:pPr algn="l">
              <a:lnSpc>
                <a:spcPts val="9997"/>
              </a:lnSpc>
            </a:pPr>
            <a:r>
              <a:rPr lang="en-US" sz="8331">
                <a:solidFill>
                  <a:srgbClr val="05445E"/>
                </a:solidFill>
                <a:latin typeface="Raleway Bold"/>
              </a:rPr>
              <a:t>Penggunaan Class Abstrak dan Method Abstrak</a:t>
            </a:r>
          </a:p>
        </p:txBody>
      </p:sp>
      <p:sp>
        <p:nvSpPr>
          <p:cNvPr name="TextBox 11" id="11"/>
          <p:cNvSpPr txBox="true"/>
          <p:nvPr/>
        </p:nvSpPr>
        <p:spPr>
          <a:xfrm rot="0">
            <a:off x="6210781" y="5481705"/>
            <a:ext cx="11048519" cy="3968785"/>
          </a:xfrm>
          <a:prstGeom prst="rect">
            <a:avLst/>
          </a:prstGeom>
        </p:spPr>
        <p:txBody>
          <a:bodyPr anchor="t" rtlCol="false" tIns="0" lIns="0" bIns="0" rIns="0">
            <a:spAutoFit/>
          </a:bodyPr>
          <a:lstStyle/>
          <a:p>
            <a:pPr algn="just" marL="719512" indent="-359756" lvl="1">
              <a:lnSpc>
                <a:spcPts val="5298"/>
              </a:lnSpc>
              <a:buFont typeface="Arial"/>
              <a:buChar char="•"/>
            </a:pPr>
            <a:r>
              <a:rPr lang="en-US" spc="99" sz="3332">
                <a:solidFill>
                  <a:srgbClr val="293041"/>
                </a:solidFill>
                <a:latin typeface="Raleway Bold"/>
              </a:rPr>
              <a:t>Class Abstrak tidak bisa diinstatisasi</a:t>
            </a:r>
          </a:p>
          <a:p>
            <a:pPr algn="just">
              <a:lnSpc>
                <a:spcPts val="5298"/>
              </a:lnSpc>
            </a:pPr>
            <a:r>
              <a:rPr lang="en-US" spc="99" sz="3332">
                <a:solidFill>
                  <a:srgbClr val="293041"/>
                </a:solidFill>
                <a:latin typeface="Raleway"/>
              </a:rPr>
              <a:t>Sebuah class abstrak tidak bisa langsung diinstantisasi menjadi object. Class Abstrak hanya bisa diinstantisasi menjadi object melalui class turunan. Jadi class sbstrak hanya merupakan bluprint dari class turunan.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sp>
        <p:nvSpPr>
          <p:cNvPr name="TextBox 2" id="2"/>
          <p:cNvSpPr txBox="true"/>
          <p:nvPr/>
        </p:nvSpPr>
        <p:spPr>
          <a:xfrm rot="0">
            <a:off x="2514051" y="539942"/>
            <a:ext cx="13670608" cy="2343150"/>
          </a:xfrm>
          <a:prstGeom prst="rect">
            <a:avLst/>
          </a:prstGeom>
        </p:spPr>
        <p:txBody>
          <a:bodyPr anchor="t" rtlCol="false" tIns="0" lIns="0" bIns="0" rIns="0">
            <a:spAutoFit/>
          </a:bodyPr>
          <a:lstStyle/>
          <a:p>
            <a:pPr algn="ctr">
              <a:lnSpc>
                <a:spcPts val="9239"/>
              </a:lnSpc>
            </a:pPr>
            <a:r>
              <a:rPr lang="en-US" sz="7699">
                <a:solidFill>
                  <a:srgbClr val="75E6DA"/>
                </a:solidFill>
                <a:latin typeface="Raleway Bold"/>
              </a:rPr>
              <a:t>Penggunaan Class Abstrak dan Method Abstrak</a:t>
            </a:r>
          </a:p>
        </p:txBody>
      </p:sp>
      <p:sp>
        <p:nvSpPr>
          <p:cNvPr name="TextBox 3" id="3"/>
          <p:cNvSpPr txBox="true"/>
          <p:nvPr/>
        </p:nvSpPr>
        <p:spPr>
          <a:xfrm rot="0">
            <a:off x="1586949" y="3445704"/>
            <a:ext cx="15524812" cy="5985538"/>
          </a:xfrm>
          <a:prstGeom prst="rect">
            <a:avLst/>
          </a:prstGeom>
        </p:spPr>
        <p:txBody>
          <a:bodyPr anchor="t" rtlCol="false" tIns="0" lIns="0" bIns="0" rIns="0">
            <a:spAutoFit/>
          </a:bodyPr>
          <a:lstStyle/>
          <a:p>
            <a:pPr algn="just" marL="714973" indent="-357487" lvl="1">
              <a:lnSpc>
                <a:spcPts val="4768"/>
              </a:lnSpc>
              <a:buFont typeface="Arial"/>
              <a:buChar char="•"/>
            </a:pPr>
            <a:r>
              <a:rPr lang="en-US" spc="66" sz="3311">
                <a:solidFill>
                  <a:srgbClr val="EBFDFF"/>
                </a:solidFill>
                <a:latin typeface="Raleway Bold"/>
              </a:rPr>
              <a:t>Class turunan harus mengimplementasi semua method abstrak pada class induk</a:t>
            </a:r>
          </a:p>
          <a:p>
            <a:pPr algn="just">
              <a:lnSpc>
                <a:spcPts val="4768"/>
              </a:lnSpc>
            </a:pPr>
            <a:r>
              <a:rPr lang="en-US" spc="66" sz="3311">
                <a:solidFill>
                  <a:srgbClr val="EBFDFF"/>
                </a:solidFill>
                <a:latin typeface="Raleway"/>
              </a:rPr>
              <a:t>Ketika kita membuat class turunan dari class induk yang abstrak, maka kita harus mengimplementasi semua method abstrak yang ada pada class tersebut. Jika ada satu saja method abstrak yang tidak diimplementasi akan muncul error pada program. </a:t>
            </a:r>
          </a:p>
          <a:p>
            <a:pPr algn="just">
              <a:lnSpc>
                <a:spcPts val="4768"/>
              </a:lnSpc>
            </a:pPr>
          </a:p>
          <a:p>
            <a:pPr algn="just" marL="714973" indent="-357487" lvl="1">
              <a:lnSpc>
                <a:spcPts val="4768"/>
              </a:lnSpc>
              <a:buFont typeface="Arial"/>
              <a:buChar char="•"/>
            </a:pPr>
            <a:r>
              <a:rPr lang="en-US" spc="66" sz="3311">
                <a:solidFill>
                  <a:srgbClr val="EBFDFF"/>
                </a:solidFill>
                <a:latin typeface="Raleway Bold"/>
              </a:rPr>
              <a:t>Class abstrak bisa memiliki properti, method dan static</a:t>
            </a:r>
          </a:p>
          <a:p>
            <a:pPr algn="just">
              <a:lnSpc>
                <a:spcPts val="4768"/>
              </a:lnSpc>
            </a:pPr>
            <a:r>
              <a:rPr lang="en-US" spc="66" sz="3311">
                <a:solidFill>
                  <a:srgbClr val="EBFDFF"/>
                </a:solidFill>
                <a:latin typeface="Raleway"/>
              </a:rPr>
              <a:t>Dalam class abstrak kita bisa membuat properti, method dan static seperti layaknya class konkrit.</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0" y="8575483"/>
            <a:ext cx="1711517" cy="1711517"/>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6576483" y="0"/>
            <a:ext cx="1711517" cy="1711517"/>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5E6D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5700" t="2626" r="35700" b="0"/>
          <a:stretch>
            <a:fillRect/>
          </a:stretch>
        </p:blipFill>
        <p:spPr>
          <a:xfrm flipH="false" flipV="false" rot="0">
            <a:off x="691993" y="-304801"/>
            <a:ext cx="4803653" cy="10896602"/>
          </a:xfrm>
          <a:prstGeom prst="rect">
            <a:avLst/>
          </a:prstGeom>
        </p:spPr>
      </p:pic>
      <p:sp>
        <p:nvSpPr>
          <p:cNvPr name="TextBox 3" id="3"/>
          <p:cNvSpPr txBox="true"/>
          <p:nvPr/>
        </p:nvSpPr>
        <p:spPr>
          <a:xfrm rot="0">
            <a:off x="6664495" y="679018"/>
            <a:ext cx="9052952" cy="1076325"/>
          </a:xfrm>
          <a:prstGeom prst="rect">
            <a:avLst/>
          </a:prstGeom>
        </p:spPr>
        <p:txBody>
          <a:bodyPr anchor="t" rtlCol="false" tIns="0" lIns="0" bIns="0" rIns="0">
            <a:spAutoFit/>
          </a:bodyPr>
          <a:lstStyle/>
          <a:p>
            <a:pPr algn="l">
              <a:lnSpc>
                <a:spcPts val="8400"/>
              </a:lnSpc>
            </a:pPr>
            <a:r>
              <a:rPr lang="en-US" sz="7000">
                <a:solidFill>
                  <a:srgbClr val="05445E"/>
                </a:solidFill>
                <a:latin typeface="Raleway Bold"/>
              </a:rPr>
              <a:t>Class constants</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121" r="0" b="121"/>
          <a:stretch>
            <a:fillRect/>
          </a:stretch>
        </p:blipFill>
        <p:spPr>
          <a:xfrm flipH="false" flipV="false" rot="-5400000">
            <a:off x="3698804" y="8006121"/>
            <a:ext cx="2280879" cy="228087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121" r="0" b="121"/>
          <a:stretch>
            <a:fillRect/>
          </a:stretch>
        </p:blipFill>
        <p:spPr>
          <a:xfrm flipH="false" flipV="false" rot="-5400000">
            <a:off x="0" y="1125645"/>
            <a:ext cx="1189415" cy="1189415"/>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121" r="0" b="121"/>
          <a:stretch>
            <a:fillRect/>
          </a:stretch>
        </p:blipFill>
        <p:spPr>
          <a:xfrm flipH="false" flipV="false" rot="-5400000">
            <a:off x="3984090" y="270491"/>
            <a:ext cx="855154" cy="855154"/>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121" r="0" b="121"/>
          <a:stretch>
            <a:fillRect/>
          </a:stretch>
        </p:blipFill>
        <p:spPr>
          <a:xfrm flipH="false" flipV="false" rot="5400000">
            <a:off x="15464442" y="0"/>
            <a:ext cx="2823558" cy="2823558"/>
          </a:xfrm>
          <a:prstGeom prst="rect">
            <a:avLst/>
          </a:prstGeom>
        </p:spPr>
      </p:pic>
      <p:sp>
        <p:nvSpPr>
          <p:cNvPr name="TextBox 8" id="8"/>
          <p:cNvSpPr txBox="true"/>
          <p:nvPr/>
        </p:nvSpPr>
        <p:spPr>
          <a:xfrm rot="0">
            <a:off x="6210781" y="2690208"/>
            <a:ext cx="11048519" cy="6635785"/>
          </a:xfrm>
          <a:prstGeom prst="rect">
            <a:avLst/>
          </a:prstGeom>
        </p:spPr>
        <p:txBody>
          <a:bodyPr anchor="t" rtlCol="false" tIns="0" lIns="0" bIns="0" rIns="0">
            <a:spAutoFit/>
          </a:bodyPr>
          <a:lstStyle/>
          <a:p>
            <a:pPr algn="just">
              <a:lnSpc>
                <a:spcPts val="5298"/>
              </a:lnSpc>
            </a:pPr>
            <a:r>
              <a:rPr lang="en-US" spc="99" sz="3332">
                <a:solidFill>
                  <a:srgbClr val="293041"/>
                </a:solidFill>
                <a:latin typeface="Raleway Bold"/>
              </a:rPr>
              <a:t>Konstan merupakan nilai variabel konstan tidak dapat diubah. Konstanta berbeda dari variabel normal karena Anda tidak menggunakan simbol $ untuk mendeklarasikan atau menggunakannya.</a:t>
            </a:r>
          </a:p>
          <a:p>
            <a:pPr algn="just">
              <a:lnSpc>
                <a:spcPts val="5298"/>
              </a:lnSpc>
            </a:pPr>
            <a:r>
              <a:rPr lang="en-US" spc="36" sz="3332">
                <a:solidFill>
                  <a:srgbClr val="293041"/>
                </a:solidFill>
                <a:latin typeface="Arimo Bold"/>
              </a:rPr>
              <a:t>Nilai harus berupa ekspresi konstan, (misalnya) variabel, properti, hasil operasi matematika, atau pemanggilan fungsi.</a:t>
            </a:r>
          </a:p>
          <a:p>
            <a:pPr algn="just">
              <a:lnSpc>
                <a:spcPts val="5298"/>
              </a:lnSpc>
            </a:pPr>
          </a:p>
          <a:p>
            <a:pPr algn="just">
              <a:lnSpc>
                <a:spcPts val="5298"/>
              </a:lnSpc>
            </a:pPr>
            <a:r>
              <a:rPr lang="en-US" spc="99" sz="3332">
                <a:solidFill>
                  <a:srgbClr val="293041"/>
                </a:solidFill>
                <a:latin typeface="Raleway Bold"/>
              </a:rPr>
              <a:t>Catatan: Nilai variabel tidak boleh berupa kata kunci (mis. Mandiri, orang tua, dan statis).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sp>
        <p:nvSpPr>
          <p:cNvPr name="TextBox 2" id="2"/>
          <p:cNvSpPr txBox="true"/>
          <p:nvPr/>
        </p:nvSpPr>
        <p:spPr>
          <a:xfrm rot="0">
            <a:off x="2514051" y="1125729"/>
            <a:ext cx="13670608" cy="1171575"/>
          </a:xfrm>
          <a:prstGeom prst="rect">
            <a:avLst/>
          </a:prstGeom>
        </p:spPr>
        <p:txBody>
          <a:bodyPr anchor="t" rtlCol="false" tIns="0" lIns="0" bIns="0" rIns="0">
            <a:spAutoFit/>
          </a:bodyPr>
          <a:lstStyle/>
          <a:p>
            <a:pPr algn="ctr">
              <a:lnSpc>
                <a:spcPts val="9239"/>
              </a:lnSpc>
            </a:pPr>
            <a:r>
              <a:rPr lang="en-US" sz="7699">
                <a:solidFill>
                  <a:srgbClr val="75E6DA"/>
                </a:solidFill>
                <a:latin typeface="Raleway Bold"/>
              </a:rPr>
              <a:t>Autoloading object</a:t>
            </a:r>
          </a:p>
        </p:txBody>
      </p:sp>
      <p:sp>
        <p:nvSpPr>
          <p:cNvPr name="TextBox 3" id="3"/>
          <p:cNvSpPr txBox="true"/>
          <p:nvPr/>
        </p:nvSpPr>
        <p:spPr>
          <a:xfrm rot="0">
            <a:off x="1381594" y="3659939"/>
            <a:ext cx="15524812" cy="3254612"/>
          </a:xfrm>
          <a:prstGeom prst="rect">
            <a:avLst/>
          </a:prstGeom>
        </p:spPr>
        <p:txBody>
          <a:bodyPr anchor="t" rtlCol="false" tIns="0" lIns="0" bIns="0" rIns="0">
            <a:spAutoFit/>
          </a:bodyPr>
          <a:lstStyle/>
          <a:p>
            <a:pPr algn="just">
              <a:lnSpc>
                <a:spcPts val="4305"/>
              </a:lnSpc>
            </a:pPr>
            <a:r>
              <a:rPr lang="en-US" spc="66" sz="3311">
                <a:solidFill>
                  <a:srgbClr val="EBFDFF"/>
                </a:solidFill>
                <a:latin typeface="Raleway"/>
              </a:rPr>
              <a:t>Autoloading merupakan salah satu konsep OOP di dalam pemrograman PHP yang digunakan untuk memanggil file lain secara otomatis. Autoloading berfungsi untuk memanggil file yang di pisahkan.</a:t>
            </a:r>
          </a:p>
          <a:p>
            <a:pPr algn="just">
              <a:lnSpc>
                <a:spcPts val="4305"/>
              </a:lnSpc>
            </a:pPr>
          </a:p>
          <a:p>
            <a:pPr algn="just">
              <a:lnSpc>
                <a:spcPts val="4305"/>
              </a:lnSpc>
            </a:pPr>
            <a:r>
              <a:rPr lang="en-US" spc="25" sz="3311">
                <a:solidFill>
                  <a:srgbClr val="EBFDFF"/>
                </a:solidFill>
                <a:latin typeface="Arimo"/>
              </a:rPr>
              <a:t>Autoloading ini sebagai pengganti ketika menggunakan perintah (keyword) reuqire, required_once maupun menggunakan include. </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0" y="8575483"/>
            <a:ext cx="1711517" cy="1711517"/>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6576483" y="0"/>
            <a:ext cx="1711517" cy="1711517"/>
          </a:xfrm>
          <a:prstGeom prst="rect">
            <a:avLst/>
          </a:prstGeom>
        </p:spPr>
      </p:pic>
      <p:sp>
        <p:nvSpPr>
          <p:cNvPr name="TextBox 6" id="6"/>
          <p:cNvSpPr txBox="true"/>
          <p:nvPr/>
        </p:nvSpPr>
        <p:spPr>
          <a:xfrm rot="0">
            <a:off x="1381594" y="7490339"/>
            <a:ext cx="15877706" cy="1374140"/>
          </a:xfrm>
          <a:prstGeom prst="rect">
            <a:avLst/>
          </a:prstGeom>
        </p:spPr>
        <p:txBody>
          <a:bodyPr anchor="t" rtlCol="false" tIns="0" lIns="0" bIns="0" rIns="0">
            <a:spAutoFit/>
          </a:bodyPr>
          <a:lstStyle/>
          <a:p>
            <a:pPr>
              <a:lnSpc>
                <a:spcPts val="3639"/>
              </a:lnSpc>
              <a:spcBef>
                <a:spcPct val="0"/>
              </a:spcBef>
            </a:pPr>
            <a:r>
              <a:rPr lang="en-US" spc="83" sz="2799">
                <a:solidFill>
                  <a:srgbClr val="FFFFFF"/>
                </a:solidFill>
                <a:latin typeface="Raleway"/>
              </a:rPr>
              <a:t>Autoloading digunakan untuk memanggil file dengan keadaan yang telah di tentukan, baik dengan satu file maupun banyak file dengan banyak file sekaligus. Selain itu autoloading juga berperan untuk menghemat penulisan kode di PHP.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grpSp>
        <p:nvGrpSpPr>
          <p:cNvPr name="Group 2" id="2"/>
          <p:cNvGrpSpPr/>
          <p:nvPr/>
        </p:nvGrpSpPr>
        <p:grpSpPr>
          <a:xfrm rot="0">
            <a:off x="3524250" y="1028700"/>
            <a:ext cx="11580581" cy="8558569"/>
            <a:chOff x="0" y="0"/>
            <a:chExt cx="15440775" cy="11411426"/>
          </a:xfrm>
        </p:grpSpPr>
        <p:sp>
          <p:nvSpPr>
            <p:cNvPr name="AutoShape 3" id="3"/>
            <p:cNvSpPr/>
            <p:nvPr/>
          </p:nvSpPr>
          <p:spPr>
            <a:xfrm rot="0">
              <a:off x="454775" y="438626"/>
              <a:ext cx="14986000" cy="10972800"/>
            </a:xfrm>
            <a:prstGeom prst="rect">
              <a:avLst/>
            </a:prstGeom>
            <a:solidFill>
              <a:srgbClr val="EBFDFF"/>
            </a:solidFill>
          </p:spPr>
        </p:sp>
        <p:sp>
          <p:nvSpPr>
            <p:cNvPr name="AutoShape 4" id="4"/>
            <p:cNvSpPr/>
            <p:nvPr/>
          </p:nvSpPr>
          <p:spPr>
            <a:xfrm rot="0">
              <a:off x="0" y="0"/>
              <a:ext cx="14986000" cy="10972800"/>
            </a:xfrm>
            <a:prstGeom prst="rect">
              <a:avLst/>
            </a:prstGeom>
            <a:solidFill>
              <a:srgbClr val="75E6DA"/>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682162" y="682162"/>
            <a:ext cx="950657" cy="950657"/>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16835249" y="2591709"/>
            <a:ext cx="2280879" cy="2280879"/>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1028700" y="8708895"/>
            <a:ext cx="2280879" cy="2280879"/>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16079665" y="8957650"/>
            <a:ext cx="629619" cy="629619"/>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2169140" y="3102530"/>
            <a:ext cx="629619" cy="629619"/>
          </a:xfrm>
          <a:prstGeom prst="rect">
            <a:avLst/>
          </a:prstGeom>
        </p:spPr>
      </p:pic>
      <p:sp>
        <p:nvSpPr>
          <p:cNvPr name="TextBox 10" id="10"/>
          <p:cNvSpPr txBox="true"/>
          <p:nvPr/>
        </p:nvSpPr>
        <p:spPr>
          <a:xfrm rot="0">
            <a:off x="4842471" y="1515384"/>
            <a:ext cx="8944138" cy="1076325"/>
          </a:xfrm>
          <a:prstGeom prst="rect">
            <a:avLst/>
          </a:prstGeom>
        </p:spPr>
        <p:txBody>
          <a:bodyPr anchor="t" rtlCol="false" tIns="0" lIns="0" bIns="0" rIns="0">
            <a:spAutoFit/>
          </a:bodyPr>
          <a:lstStyle/>
          <a:p>
            <a:pPr algn="ctr">
              <a:lnSpc>
                <a:spcPts val="8400"/>
              </a:lnSpc>
            </a:pPr>
            <a:r>
              <a:rPr lang="en-US" sz="7000">
                <a:solidFill>
                  <a:srgbClr val="05445E"/>
                </a:solidFill>
                <a:latin typeface="Raleway Bold"/>
              </a:rPr>
              <a:t>Fitur-Fitur PHP 5</a:t>
            </a:r>
          </a:p>
        </p:txBody>
      </p:sp>
      <p:sp>
        <p:nvSpPr>
          <p:cNvPr name="TextBox 11" id="11"/>
          <p:cNvSpPr txBox="true"/>
          <p:nvPr/>
        </p:nvSpPr>
        <p:spPr>
          <a:xfrm rot="0">
            <a:off x="4474696" y="2888702"/>
            <a:ext cx="9679689" cy="5873008"/>
          </a:xfrm>
          <a:prstGeom prst="rect">
            <a:avLst/>
          </a:prstGeom>
        </p:spPr>
        <p:txBody>
          <a:bodyPr anchor="t" rtlCol="false" tIns="0" lIns="0" bIns="0" rIns="0">
            <a:spAutoFit/>
          </a:bodyPr>
          <a:lstStyle/>
          <a:p>
            <a:pPr algn="just" marL="596334" indent="-298167" lvl="1">
              <a:lnSpc>
                <a:spcPts val="5220"/>
              </a:lnSpc>
              <a:buFont typeface="Arial"/>
              <a:buChar char="•"/>
            </a:pPr>
            <a:r>
              <a:rPr lang="en-US" spc="82" sz="2762">
                <a:solidFill>
                  <a:srgbClr val="05445E"/>
                </a:solidFill>
                <a:latin typeface="Raleway"/>
              </a:rPr>
              <a:t>Peningkatan dari kemampuan pemrograman berorientasi objek</a:t>
            </a:r>
          </a:p>
          <a:p>
            <a:pPr algn="just" marL="596334" indent="-298167" lvl="1">
              <a:lnSpc>
                <a:spcPts val="5220"/>
              </a:lnSpc>
              <a:buFont typeface="Arial"/>
              <a:buChar char="•"/>
            </a:pPr>
            <a:r>
              <a:rPr lang="en-US" spc="82" sz="2762">
                <a:solidFill>
                  <a:srgbClr val="05445E"/>
                </a:solidFill>
                <a:latin typeface="Raleway"/>
              </a:rPr>
              <a:t>Exception handling, yang menstandarisasi logika atas pemberitahuan kesalahan pemrograman.</a:t>
            </a:r>
          </a:p>
          <a:p>
            <a:pPr algn="just" marL="596334" indent="-298167" lvl="1">
              <a:lnSpc>
                <a:spcPts val="5220"/>
              </a:lnSpc>
              <a:buFont typeface="Arial"/>
              <a:buChar char="•"/>
            </a:pPr>
            <a:r>
              <a:rPr lang="en-US" spc="82" sz="2762">
                <a:solidFill>
                  <a:srgbClr val="05445E"/>
                </a:solidFill>
                <a:latin typeface="Raleway"/>
              </a:rPr>
              <a:t>Peningkatan terhadap penanganan string</a:t>
            </a:r>
          </a:p>
          <a:p>
            <a:pPr algn="just" marL="596334" indent="-298167" lvl="1">
              <a:lnSpc>
                <a:spcPts val="5220"/>
              </a:lnSpc>
              <a:buFont typeface="Arial"/>
              <a:buChar char="•"/>
            </a:pPr>
            <a:r>
              <a:rPr lang="en-US" spc="82" sz="2762">
                <a:solidFill>
                  <a:srgbClr val="05445E"/>
                </a:solidFill>
                <a:latin typeface="Raleway"/>
              </a:rPr>
              <a:t>Peningkatan dukungan terhadap XML dan Web Service, yang menggunakan libxml2.</a:t>
            </a:r>
          </a:p>
          <a:p>
            <a:pPr algn="just" marL="596334" indent="-298167" lvl="1">
              <a:lnSpc>
                <a:spcPts val="5220"/>
              </a:lnSpc>
              <a:buFont typeface="Arial"/>
              <a:buChar char="•"/>
            </a:pPr>
            <a:r>
              <a:rPr lang="en-US" spc="82" sz="2762">
                <a:solidFill>
                  <a:srgbClr val="05445E"/>
                </a:solidFill>
                <a:latin typeface="Raleway"/>
              </a:rPr>
              <a:t>Dukungan terhadap SQLite database server</a:t>
            </a:r>
          </a:p>
          <a:p>
            <a:pPr algn="just" marL="596334" indent="-298167" lvl="1">
              <a:lnSpc>
                <a:spcPts val="5220"/>
              </a:lnSpc>
              <a:buFont typeface="Arial"/>
              <a:buChar char="•"/>
            </a:pPr>
            <a:r>
              <a:rPr lang="en-US" spc="82" sz="2762">
                <a:solidFill>
                  <a:srgbClr val="05445E"/>
                </a:solidFill>
                <a:latin typeface="Raleway"/>
              </a:rPr>
              <a:t>PHP versi 5 dapat membuat file swf dan applet java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sp>
        <p:nvSpPr>
          <p:cNvPr name="TextBox 2" id="2"/>
          <p:cNvSpPr txBox="true"/>
          <p:nvPr/>
        </p:nvSpPr>
        <p:spPr>
          <a:xfrm rot="0">
            <a:off x="3349622" y="855758"/>
            <a:ext cx="11588757" cy="1171575"/>
          </a:xfrm>
          <a:prstGeom prst="rect">
            <a:avLst/>
          </a:prstGeom>
        </p:spPr>
        <p:txBody>
          <a:bodyPr anchor="t" rtlCol="false" tIns="0" lIns="0" bIns="0" rIns="0">
            <a:spAutoFit/>
          </a:bodyPr>
          <a:lstStyle/>
          <a:p>
            <a:pPr algn="ctr">
              <a:lnSpc>
                <a:spcPts val="9239"/>
              </a:lnSpc>
            </a:pPr>
            <a:r>
              <a:rPr lang="en-US" sz="7699">
                <a:solidFill>
                  <a:srgbClr val="75E6DA"/>
                </a:solidFill>
                <a:latin typeface="Raleway Bold"/>
              </a:rPr>
              <a:t>Sejarah PHP 6</a:t>
            </a:r>
          </a:p>
        </p:txBody>
      </p:sp>
      <p:sp>
        <p:nvSpPr>
          <p:cNvPr name="TextBox 3" id="3"/>
          <p:cNvSpPr txBox="true"/>
          <p:nvPr/>
        </p:nvSpPr>
        <p:spPr>
          <a:xfrm rot="0">
            <a:off x="2495165" y="2818968"/>
            <a:ext cx="14081318" cy="6820427"/>
          </a:xfrm>
          <a:prstGeom prst="rect">
            <a:avLst/>
          </a:prstGeom>
        </p:spPr>
        <p:txBody>
          <a:bodyPr anchor="t" rtlCol="false" tIns="0" lIns="0" bIns="0" rIns="0">
            <a:spAutoFit/>
          </a:bodyPr>
          <a:lstStyle/>
          <a:p>
            <a:pPr algn="just">
              <a:lnSpc>
                <a:spcPts val="4954"/>
              </a:lnSpc>
            </a:pPr>
            <a:r>
              <a:rPr lang="en-US" spc="76" sz="3810">
                <a:solidFill>
                  <a:srgbClr val="EBFDFF"/>
                </a:solidFill>
                <a:latin typeface="Raleway"/>
              </a:rPr>
              <a:t>PHP versi 6 ini dikembangkan sejak tahun 2005. PHP versi 6 ini sengaja akan dirilis untuk mendukung unicode (mendukung PHP agar bisa membaca karakter bahasa non latin). Semakin baru versi PHP, maka akan semakin canggih fitur pada PHP dan juga terdapat perbedaan penulisan sintaks pada PHP.</a:t>
            </a:r>
          </a:p>
          <a:p>
            <a:pPr algn="just">
              <a:lnSpc>
                <a:spcPts val="4954"/>
              </a:lnSpc>
            </a:pPr>
          </a:p>
          <a:p>
            <a:pPr algn="just">
              <a:lnSpc>
                <a:spcPts val="4954"/>
              </a:lnSpc>
            </a:pPr>
            <a:r>
              <a:rPr lang="en-US" spc="38" sz="3810">
                <a:solidFill>
                  <a:srgbClr val="EBFDFF"/>
                </a:solidFill>
                <a:latin typeface="Arimo"/>
              </a:rPr>
              <a:t>Namun, PHP versi 6 tidak jadi dirilis karena performa PHP itu sendiri kurang berkualitas. Hal itu disebabkan karena programmer yang tersedia pada saat itu jumlahnya masih terbatas. </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0" y="8575483"/>
            <a:ext cx="1711517" cy="1711517"/>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6576483" y="0"/>
            <a:ext cx="1711517" cy="1711517"/>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BFDFF"/>
        </a:solidFill>
      </p:bgPr>
    </p:bg>
    <p:spTree>
      <p:nvGrpSpPr>
        <p:cNvPr id="1" name=""/>
        <p:cNvGrpSpPr/>
        <p:nvPr/>
      </p:nvGrpSpPr>
      <p:grpSpPr>
        <a:xfrm>
          <a:off x="0" y="0"/>
          <a:ext cx="0" cy="0"/>
          <a:chOff x="0" y="0"/>
          <a:chExt cx="0" cy="0"/>
        </a:xfrm>
      </p:grpSpPr>
      <p:sp>
        <p:nvSpPr>
          <p:cNvPr name="AutoShape 2" id="2"/>
          <p:cNvSpPr/>
          <p:nvPr/>
        </p:nvSpPr>
        <p:spPr>
          <a:xfrm rot="0">
            <a:off x="13314892" y="-314925"/>
            <a:ext cx="5187680" cy="10916850"/>
          </a:xfrm>
          <a:prstGeom prst="rect">
            <a:avLst/>
          </a:prstGeom>
          <a:solidFill>
            <a:srgbClr val="75E6DA"/>
          </a:solidFill>
        </p:spPr>
      </p:sp>
      <p:pic>
        <p:nvPicPr>
          <p:cNvPr name="Picture 3" id="3"/>
          <p:cNvPicPr>
            <a:picLocks noChangeAspect="true"/>
          </p:cNvPicPr>
          <p:nvPr/>
        </p:nvPicPr>
        <p:blipFill>
          <a:blip r:embed="rId2"/>
          <a:srcRect l="15195" t="0" r="51658" b="0"/>
          <a:stretch>
            <a:fillRect/>
          </a:stretch>
        </p:blipFill>
        <p:spPr>
          <a:xfrm flipH="false" flipV="false" rot="0">
            <a:off x="13967204" y="-208647"/>
            <a:ext cx="4323015" cy="873847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81710" y="-1208691"/>
            <a:ext cx="4293494" cy="4293494"/>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3799251" y="3992637"/>
            <a:ext cx="4727074" cy="472707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4956868" y="4645158"/>
            <a:ext cx="2860720" cy="2860720"/>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6102194" y="8719712"/>
            <a:ext cx="1715393" cy="1715393"/>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7119204" y="-368067"/>
            <a:ext cx="1396767" cy="1396767"/>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3887830" y="8189262"/>
            <a:ext cx="1069038" cy="1069038"/>
          </a:xfrm>
          <a:prstGeom prst="rect">
            <a:avLst/>
          </a:prstGeom>
        </p:spPr>
      </p:pic>
      <p:sp>
        <p:nvSpPr>
          <p:cNvPr name="TextBox 10" id="10"/>
          <p:cNvSpPr txBox="true"/>
          <p:nvPr/>
        </p:nvSpPr>
        <p:spPr>
          <a:xfrm rot="0">
            <a:off x="1415455" y="1009650"/>
            <a:ext cx="9051807" cy="1076325"/>
          </a:xfrm>
          <a:prstGeom prst="rect">
            <a:avLst/>
          </a:prstGeom>
        </p:spPr>
        <p:txBody>
          <a:bodyPr anchor="t" rtlCol="false" tIns="0" lIns="0" bIns="0" rIns="0">
            <a:spAutoFit/>
          </a:bodyPr>
          <a:lstStyle/>
          <a:p>
            <a:pPr algn="l">
              <a:lnSpc>
                <a:spcPts val="8400"/>
              </a:lnSpc>
            </a:pPr>
            <a:r>
              <a:rPr lang="en-US" sz="7000">
                <a:solidFill>
                  <a:srgbClr val="05445E"/>
                </a:solidFill>
                <a:latin typeface="Raleway Bold"/>
              </a:rPr>
              <a:t>PHP 6</a:t>
            </a:r>
          </a:p>
        </p:txBody>
      </p:sp>
      <p:sp>
        <p:nvSpPr>
          <p:cNvPr name="TextBox 11" id="11"/>
          <p:cNvSpPr txBox="true"/>
          <p:nvPr/>
        </p:nvSpPr>
        <p:spPr>
          <a:xfrm rot="0">
            <a:off x="1959025" y="2053164"/>
            <a:ext cx="9679689" cy="7844683"/>
          </a:xfrm>
          <a:prstGeom prst="rect">
            <a:avLst/>
          </a:prstGeom>
        </p:spPr>
        <p:txBody>
          <a:bodyPr anchor="t" rtlCol="false" tIns="0" lIns="0" bIns="0" rIns="0">
            <a:spAutoFit/>
          </a:bodyPr>
          <a:lstStyle/>
          <a:p>
            <a:pPr algn="just">
              <a:lnSpc>
                <a:spcPts val="5220"/>
              </a:lnSpc>
            </a:pPr>
            <a:r>
              <a:rPr lang="en-US" spc="82" sz="2762">
                <a:solidFill>
                  <a:srgbClr val="05445E"/>
                </a:solidFill>
                <a:latin typeface="Raleway"/>
              </a:rPr>
              <a:t>Oleh sebab itu,  PHP versi 6 telah resmi ditinggalkan, namun banyak artikel dan buku telah ditulis tentang PHP 6. Setelah voting, nama PHP versi 7 akhirnya menjadi keputusan akhir. Oleh sebab itu,  kita tidak akan melihat PHP versi 6, dan langsung menuju ke PHP 7. PHP 7 dikembangkan dari proyek eksperimental bernama PHPNG (PHP Next Generation). Proyek PHPNG bertujuan untuk mengkompilasi ulang kode PHP untuk meningkatkan kinerja. Pada Juli 2014, sebuah eksperimen menemukan bahwa PHPNG memiliki peningkatan kinerja hampir 100% dibandingkan versi PHP sebelumnya.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428577" y="1211419"/>
            <a:ext cx="9430847"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Sejarah PHP 7</a:t>
            </a:r>
          </a:p>
        </p:txBody>
      </p:sp>
      <p:sp>
        <p:nvSpPr>
          <p:cNvPr name="TextBox 5" id="5"/>
          <p:cNvSpPr txBox="true"/>
          <p:nvPr/>
        </p:nvSpPr>
        <p:spPr>
          <a:xfrm rot="0">
            <a:off x="1456894" y="3589668"/>
            <a:ext cx="15374212" cy="2964788"/>
          </a:xfrm>
          <a:prstGeom prst="rect">
            <a:avLst/>
          </a:prstGeom>
        </p:spPr>
        <p:txBody>
          <a:bodyPr anchor="t" rtlCol="false" tIns="0" lIns="0" bIns="0" rIns="0">
            <a:spAutoFit/>
          </a:bodyPr>
          <a:lstStyle/>
          <a:p>
            <a:pPr algn="just">
              <a:lnSpc>
                <a:spcPts val="4760"/>
              </a:lnSpc>
            </a:pPr>
            <a:r>
              <a:rPr lang="en-US" spc="84" sz="2800">
                <a:solidFill>
                  <a:srgbClr val="EBFDFF"/>
                </a:solidFill>
                <a:latin typeface="Raleway"/>
              </a:rPr>
              <a:t>Pada tahun 2014, sebuah proyek lanjutan PHP mulai mengemuka, yakni PHP 7. Kalangan programming sedikit bingung dengan penamaan versi PHP yang akan dirilis ini, apakah akan menyebutnya sebagai PHP 6 atau PHP 7. Walaupun PHP versi 6 telah resmi ditinggalkan, namun banyak artikel dan buku yang ditulis mengenai PHP 6. Setelah mengambil voting, nama PHP versi 7 akhirnya menjadi keputusan final.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5E6D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543" t="0" r="20391" b="4137"/>
          <a:stretch>
            <a:fillRect/>
          </a:stretch>
        </p:blipFill>
        <p:spPr>
          <a:xfrm flipH="false" flipV="false" rot="0">
            <a:off x="-360978" y="-462895"/>
            <a:ext cx="5860040" cy="1123247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47555" y="-321972"/>
            <a:ext cx="4293494" cy="4293494"/>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209281" y="5948430"/>
            <a:ext cx="4559121" cy="455912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2688465" y="-321972"/>
            <a:ext cx="2860720" cy="286072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3540657" y="8391722"/>
            <a:ext cx="1979398" cy="1979398"/>
          </a:xfrm>
          <a:prstGeom prst="rect">
            <a:avLst/>
          </a:prstGeom>
        </p:spPr>
      </p:pic>
      <p:sp>
        <p:nvSpPr>
          <p:cNvPr name="TextBox 7" id="7"/>
          <p:cNvSpPr txBox="true"/>
          <p:nvPr/>
        </p:nvSpPr>
        <p:spPr>
          <a:xfrm rot="0">
            <a:off x="7159621" y="2669505"/>
            <a:ext cx="9030813" cy="1076226"/>
          </a:xfrm>
          <a:prstGeom prst="rect">
            <a:avLst/>
          </a:prstGeom>
        </p:spPr>
        <p:txBody>
          <a:bodyPr anchor="t" rtlCol="false" tIns="0" lIns="0" bIns="0" rIns="0">
            <a:spAutoFit/>
          </a:bodyPr>
          <a:lstStyle/>
          <a:p>
            <a:pPr algn="l">
              <a:lnSpc>
                <a:spcPts val="8400"/>
              </a:lnSpc>
            </a:pPr>
            <a:r>
              <a:rPr lang="en-US" sz="7000">
                <a:solidFill>
                  <a:srgbClr val="05445E"/>
                </a:solidFill>
                <a:latin typeface="Raleway Bold"/>
              </a:rPr>
              <a:t>Nama Kelompok :</a:t>
            </a:r>
          </a:p>
        </p:txBody>
      </p:sp>
      <p:sp>
        <p:nvSpPr>
          <p:cNvPr name="TextBox 8" id="8"/>
          <p:cNvSpPr txBox="true"/>
          <p:nvPr/>
        </p:nvSpPr>
        <p:spPr>
          <a:xfrm rot="0">
            <a:off x="7159621" y="4070348"/>
            <a:ext cx="9030813" cy="2397124"/>
          </a:xfrm>
          <a:prstGeom prst="rect">
            <a:avLst/>
          </a:prstGeom>
        </p:spPr>
        <p:txBody>
          <a:bodyPr anchor="t" rtlCol="false" tIns="0" lIns="0" bIns="0" rIns="0">
            <a:spAutoFit/>
          </a:bodyPr>
          <a:lstStyle/>
          <a:p>
            <a:pPr>
              <a:lnSpc>
                <a:spcPts val="6475"/>
              </a:lnSpc>
            </a:pPr>
            <a:r>
              <a:rPr lang="en-US" spc="105" sz="3500">
                <a:solidFill>
                  <a:srgbClr val="05445E"/>
                </a:solidFill>
                <a:latin typeface="Raleway Bold"/>
              </a:rPr>
              <a:t>1, Rizky Ramadhan           20081010043</a:t>
            </a:r>
          </a:p>
          <a:p>
            <a:pPr>
              <a:lnSpc>
                <a:spcPts val="6475"/>
              </a:lnSpc>
            </a:pPr>
            <a:r>
              <a:rPr lang="en-US" spc="105" sz="3500">
                <a:solidFill>
                  <a:srgbClr val="05445E"/>
                </a:solidFill>
                <a:latin typeface="Raleway Bold"/>
              </a:rPr>
              <a:t>2. Syahrul Hidayat            20081010076</a:t>
            </a:r>
          </a:p>
          <a:p>
            <a:pPr algn="l">
              <a:lnSpc>
                <a:spcPts val="6475"/>
              </a:lnSpc>
            </a:pPr>
            <a:r>
              <a:rPr lang="en-US" spc="105" sz="3500">
                <a:solidFill>
                  <a:srgbClr val="05445E"/>
                </a:solidFill>
                <a:latin typeface="Raleway Bold"/>
              </a:rPr>
              <a:t>3. Rizqy Khoirul W.           20081010082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837"/>
            <a:ext cx="9430847"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Sejarah PHP 7</a:t>
            </a:r>
          </a:p>
        </p:txBody>
      </p:sp>
      <p:sp>
        <p:nvSpPr>
          <p:cNvPr name="TextBox 5" id="5"/>
          <p:cNvSpPr txBox="true"/>
          <p:nvPr/>
        </p:nvSpPr>
        <p:spPr>
          <a:xfrm rot="0">
            <a:off x="1885088" y="2501855"/>
            <a:ext cx="14517825" cy="6564445"/>
          </a:xfrm>
          <a:prstGeom prst="rect">
            <a:avLst/>
          </a:prstGeom>
        </p:spPr>
        <p:txBody>
          <a:bodyPr anchor="t" rtlCol="false" tIns="0" lIns="0" bIns="0" rIns="0">
            <a:spAutoFit/>
          </a:bodyPr>
          <a:lstStyle/>
          <a:p>
            <a:pPr algn="just">
              <a:lnSpc>
                <a:spcPts val="4759"/>
              </a:lnSpc>
            </a:pPr>
            <a:r>
              <a:rPr lang="en-US" spc="83" sz="2799">
                <a:solidFill>
                  <a:srgbClr val="EBFDFF"/>
                </a:solidFill>
                <a:latin typeface="Raleway"/>
              </a:rPr>
              <a:t>PHP 7 berkembang dari proyek experimen yang dinamakan PHPNG (PHP Next Generation). Proyek PHPNG bertujuan untuk menyusun ulang kode PHP untuk meningkatkan performa. Pada Juli 2014, sebuah percobaan mendapati hasil bahwa PHPNG mengalami peningkatan performa hampir 100% dari versi PHP sebelumnya.</a:t>
            </a:r>
          </a:p>
          <a:p>
            <a:pPr algn="just">
              <a:lnSpc>
                <a:spcPts val="4759"/>
              </a:lnSpc>
            </a:pPr>
          </a:p>
          <a:p>
            <a:pPr algn="just">
              <a:lnSpc>
                <a:spcPts val="4759"/>
              </a:lnSpc>
            </a:pPr>
            <a:r>
              <a:rPr lang="en-US" spc="83" sz="2799">
                <a:solidFill>
                  <a:srgbClr val="EBFDFF"/>
                </a:solidFill>
                <a:latin typeface="Raleway"/>
              </a:rPr>
              <a:t>PHP 7 memiliki PHPNG (PHP-Next-Gen) untuk memberikan performa maksimal seperti Facebook HHVM. Peningkatan performa ini terjadi karena Zend telah melakukan peningkatan kinerja yang sangat besar, dan para developer dapat menemukan patokan terhadap HHVM. Tanpa mengubah kodingan, dapat memberikan kinerja yang sangat besar hanya dengan melakukan upgrade ke PHP 7.</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2373623" y="818837"/>
            <a:ext cx="13540754"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Kelebihan &amp; Kekurangan PHP 7</a:t>
            </a:r>
          </a:p>
        </p:txBody>
      </p:sp>
      <p:sp>
        <p:nvSpPr>
          <p:cNvPr name="TextBox 5" id="5"/>
          <p:cNvSpPr txBox="true"/>
          <p:nvPr/>
        </p:nvSpPr>
        <p:spPr>
          <a:xfrm rot="0">
            <a:off x="2373623" y="2706306"/>
            <a:ext cx="6265616" cy="5364559"/>
          </a:xfrm>
          <a:prstGeom prst="rect">
            <a:avLst/>
          </a:prstGeom>
        </p:spPr>
        <p:txBody>
          <a:bodyPr anchor="t" rtlCol="false" tIns="0" lIns="0" bIns="0" rIns="0">
            <a:spAutoFit/>
          </a:bodyPr>
          <a:lstStyle/>
          <a:p>
            <a:pPr algn="just">
              <a:lnSpc>
                <a:spcPts val="4759"/>
              </a:lnSpc>
            </a:pPr>
            <a:r>
              <a:rPr lang="en-US" spc="83" sz="2799">
                <a:solidFill>
                  <a:srgbClr val="EBFDFF"/>
                </a:solidFill>
                <a:latin typeface="Raleway Bold"/>
              </a:rPr>
              <a:t>Kelebihan :</a:t>
            </a:r>
          </a:p>
          <a:p>
            <a:pPr algn="just" marL="604519" indent="-302260" lvl="1">
              <a:lnSpc>
                <a:spcPts val="4759"/>
              </a:lnSpc>
              <a:buFont typeface="Arial"/>
              <a:buChar char="•"/>
            </a:pPr>
            <a:r>
              <a:rPr lang="en-US" spc="83" sz="2799">
                <a:solidFill>
                  <a:srgbClr val="EBFDFF"/>
                </a:solidFill>
                <a:latin typeface="Raleway"/>
              </a:rPr>
              <a:t>Mudah dipelajari </a:t>
            </a:r>
          </a:p>
          <a:p>
            <a:pPr algn="just" marL="604519" indent="-302260" lvl="1">
              <a:lnSpc>
                <a:spcPts val="4759"/>
              </a:lnSpc>
              <a:buFont typeface="Arial"/>
              <a:buChar char="•"/>
            </a:pPr>
            <a:r>
              <a:rPr lang="en-US" spc="83" sz="2799">
                <a:solidFill>
                  <a:srgbClr val="EBFDFF"/>
                </a:solidFill>
                <a:latin typeface="Raleway"/>
              </a:rPr>
              <a:t>Pengembangan produk berjalan lengkap</a:t>
            </a:r>
          </a:p>
          <a:p>
            <a:pPr algn="just" marL="604519" indent="-302260" lvl="1">
              <a:lnSpc>
                <a:spcPts val="4759"/>
              </a:lnSpc>
              <a:buFont typeface="Arial"/>
              <a:buChar char="•"/>
            </a:pPr>
            <a:r>
              <a:rPr lang="en-US" spc="83" sz="2799">
                <a:solidFill>
                  <a:srgbClr val="EBFDFF"/>
                </a:solidFill>
                <a:latin typeface="Raleway"/>
              </a:rPr>
              <a:t>Program yang ringkas</a:t>
            </a:r>
          </a:p>
          <a:p>
            <a:pPr algn="just" marL="604519" indent="-302260" lvl="1">
              <a:lnSpc>
                <a:spcPts val="4759"/>
              </a:lnSpc>
              <a:buFont typeface="Arial"/>
              <a:buChar char="•"/>
            </a:pPr>
            <a:r>
              <a:rPr lang="en-US" spc="83" sz="2799">
                <a:solidFill>
                  <a:srgbClr val="EBFDFF"/>
                </a:solidFill>
                <a:latin typeface="Raleway"/>
              </a:rPr>
              <a:t> Program Open source</a:t>
            </a:r>
          </a:p>
          <a:p>
            <a:pPr algn="just" marL="604519" indent="-302260" lvl="1">
              <a:lnSpc>
                <a:spcPts val="4759"/>
              </a:lnSpc>
              <a:buFont typeface="Arial"/>
              <a:buChar char="•"/>
            </a:pPr>
            <a:r>
              <a:rPr lang="en-US" spc="83" sz="2799">
                <a:solidFill>
                  <a:srgbClr val="EBFDFF"/>
                </a:solidFill>
                <a:latin typeface="Raleway"/>
              </a:rPr>
              <a:t>Proses Upgrade yang mudah</a:t>
            </a:r>
          </a:p>
          <a:p>
            <a:pPr algn="just" marL="604519" indent="-302260" lvl="1">
              <a:lnSpc>
                <a:spcPts val="4759"/>
              </a:lnSpc>
              <a:buFont typeface="Arial"/>
              <a:buChar char="•"/>
            </a:pPr>
            <a:r>
              <a:rPr lang="en-US" spc="83" sz="2799">
                <a:solidFill>
                  <a:srgbClr val="EBFDFF"/>
                </a:solidFill>
                <a:latin typeface="Raleway"/>
              </a:rPr>
              <a:t>Komnitas yang besar</a:t>
            </a:r>
          </a:p>
          <a:p>
            <a:pPr algn="just" marL="604520" indent="-302260" lvl="1">
              <a:lnSpc>
                <a:spcPts val="4760"/>
              </a:lnSpc>
              <a:buFont typeface="Arial"/>
              <a:buChar char="•"/>
            </a:pPr>
            <a:r>
              <a:rPr lang="en-US" spc="83" sz="2800">
                <a:solidFill>
                  <a:srgbClr val="EBFDFF"/>
                </a:solidFill>
                <a:latin typeface="Raleway"/>
              </a:rPr>
              <a:t>Banyak Peluang Pekerjaan</a:t>
            </a:r>
          </a:p>
        </p:txBody>
      </p:sp>
      <p:sp>
        <p:nvSpPr>
          <p:cNvPr name="TextBox 6" id="6"/>
          <p:cNvSpPr txBox="true"/>
          <p:nvPr/>
        </p:nvSpPr>
        <p:spPr>
          <a:xfrm rot="0">
            <a:off x="8970497" y="2706306"/>
            <a:ext cx="7644752" cy="5964502"/>
          </a:xfrm>
          <a:prstGeom prst="rect">
            <a:avLst/>
          </a:prstGeom>
        </p:spPr>
        <p:txBody>
          <a:bodyPr anchor="t" rtlCol="false" tIns="0" lIns="0" bIns="0" rIns="0">
            <a:spAutoFit/>
          </a:bodyPr>
          <a:lstStyle/>
          <a:p>
            <a:pPr algn="just">
              <a:lnSpc>
                <a:spcPts val="4759"/>
              </a:lnSpc>
            </a:pPr>
            <a:r>
              <a:rPr lang="en-US" spc="83" sz="2799">
                <a:solidFill>
                  <a:srgbClr val="EBFDFF"/>
                </a:solidFill>
                <a:latin typeface="Raleway Bold"/>
              </a:rPr>
              <a:t>Kekurangan :</a:t>
            </a:r>
          </a:p>
          <a:p>
            <a:pPr algn="just" marL="604519" indent="-302260" lvl="1">
              <a:lnSpc>
                <a:spcPts val="4759"/>
              </a:lnSpc>
              <a:buFont typeface="Arial"/>
              <a:buChar char="•"/>
            </a:pPr>
            <a:r>
              <a:rPr lang="en-US" spc="83" sz="2799">
                <a:solidFill>
                  <a:srgbClr val="EBFDFF"/>
                </a:solidFill>
                <a:latin typeface="Raleway"/>
              </a:rPr>
              <a:t>Persaingan ketat</a:t>
            </a:r>
          </a:p>
          <a:p>
            <a:pPr algn="just" marL="1209039" indent="-403013" lvl="2">
              <a:lnSpc>
                <a:spcPts val="4759"/>
              </a:lnSpc>
              <a:buFont typeface="Arial"/>
              <a:buChar char="⚬"/>
            </a:pPr>
            <a:r>
              <a:rPr lang="en-US" spc="83" sz="2799">
                <a:solidFill>
                  <a:srgbClr val="EBFDFF"/>
                </a:solidFill>
                <a:latin typeface="Raleway"/>
              </a:rPr>
              <a:t>Persaingan yang ketat terjadi di komunitas PHP, khususnya yang berhubungan dengan pekerjaan.</a:t>
            </a:r>
          </a:p>
          <a:p>
            <a:pPr algn="just" marL="604519" indent="-302260" lvl="1">
              <a:lnSpc>
                <a:spcPts val="4759"/>
              </a:lnSpc>
              <a:buFont typeface="Arial"/>
              <a:buChar char="•"/>
            </a:pPr>
            <a:r>
              <a:rPr lang="en-US" spc="83" sz="2799">
                <a:solidFill>
                  <a:srgbClr val="EBFDFF"/>
                </a:solidFill>
                <a:latin typeface="Raleway"/>
              </a:rPr>
              <a:t>mudah ditiru orang lain</a:t>
            </a:r>
          </a:p>
          <a:p>
            <a:pPr algn="just" marL="1209040" indent="-403013" lvl="2">
              <a:lnSpc>
                <a:spcPts val="4760"/>
              </a:lnSpc>
              <a:buFont typeface="Arial"/>
              <a:buChar char="⚬"/>
            </a:pPr>
            <a:r>
              <a:rPr lang="en-US" spc="83" sz="2800">
                <a:solidFill>
                  <a:srgbClr val="EBFDFF"/>
                </a:solidFill>
                <a:latin typeface="Raleway"/>
              </a:rPr>
              <a:t>Sifat interpreter yang dimiliki oleh PHP membuatnya jadi mudah diintip kode yang ada di dalamnya. Setelah diintip,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837"/>
            <a:ext cx="9430847"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Sejarah PHP 8</a:t>
            </a:r>
          </a:p>
        </p:txBody>
      </p:sp>
      <p:sp>
        <p:nvSpPr>
          <p:cNvPr name="TextBox 5" id="5"/>
          <p:cNvSpPr txBox="true"/>
          <p:nvPr/>
        </p:nvSpPr>
        <p:spPr>
          <a:xfrm rot="0">
            <a:off x="1885088" y="3006277"/>
            <a:ext cx="14517825" cy="4764617"/>
          </a:xfrm>
          <a:prstGeom prst="rect">
            <a:avLst/>
          </a:prstGeom>
        </p:spPr>
        <p:txBody>
          <a:bodyPr anchor="t" rtlCol="false" tIns="0" lIns="0" bIns="0" rIns="0">
            <a:spAutoFit/>
          </a:bodyPr>
          <a:lstStyle/>
          <a:p>
            <a:pPr>
              <a:lnSpc>
                <a:spcPts val="4759"/>
              </a:lnSpc>
            </a:pPr>
            <a:r>
              <a:rPr lang="en-US" spc="83" sz="2799">
                <a:solidFill>
                  <a:srgbClr val="EBFDFF"/>
                </a:solidFill>
                <a:latin typeface="Raleway"/>
              </a:rPr>
              <a:t>PHP 8 adalah pembaruan dari PHP </a:t>
            </a:r>
            <a:r>
              <a:rPr lang="en-US" spc="36" sz="2799">
                <a:solidFill>
                  <a:srgbClr val="EBFDFF"/>
                </a:solidFill>
                <a:latin typeface="Arimo"/>
              </a:rPr>
              <a:t>7.4</a:t>
            </a:r>
            <a:r>
              <a:rPr lang="en-US" spc="36" sz="2799">
                <a:solidFill>
                  <a:srgbClr val="EBFDFF"/>
                </a:solidFill>
                <a:latin typeface="Arimo"/>
              </a:rPr>
              <a:t> yang akan berhenti active supportnya pada November 2021. Berbeda dengan PHP 7.4 yang hanya minor update, PHP 8 adalah sebuah major update dari bahasa pemrograman </a:t>
            </a:r>
            <a:r>
              <a:rPr lang="en-US" spc="36" sz="2799">
                <a:solidFill>
                  <a:srgbClr val="EBFDFF"/>
                </a:solidFill>
                <a:latin typeface="Arimo"/>
              </a:rPr>
              <a:t>PHP</a:t>
            </a:r>
            <a:r>
              <a:rPr lang="en-US" spc="36" sz="2799">
                <a:solidFill>
                  <a:srgbClr val="EBFDFF"/>
                </a:solidFill>
                <a:latin typeface="Arimo"/>
              </a:rPr>
              <a:t>. </a:t>
            </a:r>
          </a:p>
          <a:p>
            <a:pPr>
              <a:lnSpc>
                <a:spcPts val="4759"/>
              </a:lnSpc>
            </a:pPr>
          </a:p>
          <a:p>
            <a:pPr>
              <a:lnSpc>
                <a:spcPts val="4759"/>
              </a:lnSpc>
            </a:pPr>
            <a:r>
              <a:rPr lang="en-US" spc="83" sz="2799">
                <a:solidFill>
                  <a:srgbClr val="EBFDFF"/>
                </a:solidFill>
                <a:latin typeface="Raleway"/>
              </a:rPr>
              <a:t>Yang dimaksud major update adalah bahwasanya</a:t>
            </a:r>
            <a:r>
              <a:rPr lang="en-US" spc="36" sz="2799">
                <a:solidFill>
                  <a:srgbClr val="EBFDFF"/>
                </a:solidFill>
                <a:latin typeface="Arimo"/>
              </a:rPr>
              <a:t> versi terbaru ini menawarkan performa yang lebih baik dengan adanya berbagai fitur baru. Beberapa fitur unggulannya adalah Just In Time Compiler, Weak Maps, dan Named Arguments.</a:t>
            </a:r>
          </a:p>
          <a:p>
            <a:pPr algn="l">
              <a:lnSpc>
                <a:spcPts val="476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837"/>
            <a:ext cx="9430847"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Fitur PHP 8</a:t>
            </a:r>
          </a:p>
        </p:txBody>
      </p:sp>
      <p:sp>
        <p:nvSpPr>
          <p:cNvPr name="TextBox 5" id="5"/>
          <p:cNvSpPr txBox="true"/>
          <p:nvPr/>
        </p:nvSpPr>
        <p:spPr>
          <a:xfrm rot="0">
            <a:off x="1885088" y="2814640"/>
            <a:ext cx="14517825" cy="7164388"/>
          </a:xfrm>
          <a:prstGeom prst="rect">
            <a:avLst/>
          </a:prstGeom>
        </p:spPr>
        <p:txBody>
          <a:bodyPr anchor="t" rtlCol="false" tIns="0" lIns="0" bIns="0" rIns="0">
            <a:spAutoFit/>
          </a:bodyPr>
          <a:lstStyle/>
          <a:p>
            <a:pPr>
              <a:lnSpc>
                <a:spcPts val="4759"/>
              </a:lnSpc>
            </a:pPr>
            <a:r>
              <a:rPr lang="en-US" spc="83" sz="2799">
                <a:solidFill>
                  <a:srgbClr val="EBFDFF"/>
                </a:solidFill>
                <a:latin typeface="Raleway Bold"/>
              </a:rPr>
              <a:t>1. JIT (Just In Time) Compiler</a:t>
            </a:r>
          </a:p>
          <a:p>
            <a:pPr>
              <a:lnSpc>
                <a:spcPts val="4759"/>
              </a:lnSpc>
            </a:pPr>
            <a:r>
              <a:rPr lang="en-US" spc="83" sz="2799">
                <a:solidFill>
                  <a:srgbClr val="EBFDFF"/>
                </a:solidFill>
                <a:latin typeface="Arimo"/>
              </a:rPr>
              <a:t>JIT Compiler merupakan teknik untuk meningkatkan kinerja program yang diinterpretasikan. Sebab sebelum program dijalankan, JIT Compiler sudah mengkompilasi program menjadi kode bahasa mesin. </a:t>
            </a:r>
          </a:p>
          <a:p>
            <a:pPr>
              <a:lnSpc>
                <a:spcPts val="4759"/>
              </a:lnSpc>
            </a:pPr>
          </a:p>
          <a:p>
            <a:pPr>
              <a:lnSpc>
                <a:spcPts val="4759"/>
              </a:lnSpc>
            </a:pPr>
            <a:r>
              <a:rPr lang="en-US" spc="83" sz="2799">
                <a:solidFill>
                  <a:srgbClr val="EBFDFF"/>
                </a:solidFill>
                <a:latin typeface="Raleway Bold"/>
              </a:rPr>
              <a:t>2. Weak Maps</a:t>
            </a:r>
          </a:p>
          <a:p>
            <a:pPr>
              <a:lnSpc>
                <a:spcPts val="4759"/>
              </a:lnSpc>
            </a:pPr>
            <a:r>
              <a:rPr lang="en-US" spc="83" sz="2799">
                <a:solidFill>
                  <a:srgbClr val="EBFDFF"/>
                </a:solidFill>
                <a:latin typeface="Raleway"/>
              </a:rPr>
              <a:t>Weak Maps adalah struktur data yang dapat menampung objek. Berbeda dengan Weak Reference pada PHP 7.4, Weak Maps juga dapat membersihkan cache dari objek yang tak direferensikan lagi. </a:t>
            </a:r>
          </a:p>
          <a:p>
            <a:pPr>
              <a:lnSpc>
                <a:spcPts val="4759"/>
              </a:lnSpc>
            </a:pPr>
          </a:p>
          <a:p>
            <a:pPr>
              <a:lnSpc>
                <a:spcPts val="4759"/>
              </a:lnSpc>
            </a:pPr>
          </a:p>
          <a:p>
            <a:pPr algn="l">
              <a:lnSpc>
                <a:spcPts val="475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837"/>
            <a:ext cx="9430847"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Fitur PHP 8</a:t>
            </a:r>
          </a:p>
        </p:txBody>
      </p:sp>
      <p:sp>
        <p:nvSpPr>
          <p:cNvPr name="TextBox 5" id="5"/>
          <p:cNvSpPr txBox="true"/>
          <p:nvPr/>
        </p:nvSpPr>
        <p:spPr>
          <a:xfrm rot="0">
            <a:off x="1885088" y="2171598"/>
            <a:ext cx="14517825" cy="7764330"/>
          </a:xfrm>
          <a:prstGeom prst="rect">
            <a:avLst/>
          </a:prstGeom>
        </p:spPr>
        <p:txBody>
          <a:bodyPr anchor="t" rtlCol="false" tIns="0" lIns="0" bIns="0" rIns="0">
            <a:spAutoFit/>
          </a:bodyPr>
          <a:lstStyle/>
          <a:p>
            <a:pPr>
              <a:lnSpc>
                <a:spcPts val="4759"/>
              </a:lnSpc>
            </a:pPr>
            <a:r>
              <a:rPr lang="en-US" spc="83" sz="2799">
                <a:solidFill>
                  <a:srgbClr val="EBFDFF"/>
                </a:solidFill>
                <a:latin typeface="Raleway Bold"/>
              </a:rPr>
              <a:t>3. Union Type</a:t>
            </a:r>
          </a:p>
          <a:p>
            <a:pPr>
              <a:lnSpc>
                <a:spcPts val="4759"/>
              </a:lnSpc>
            </a:pPr>
            <a:r>
              <a:rPr lang="en-US" spc="83" sz="2799">
                <a:solidFill>
                  <a:srgbClr val="EBFDFF"/>
                </a:solidFill>
                <a:latin typeface="Raleway"/>
              </a:rPr>
              <a:t>Union</a:t>
            </a:r>
            <a:r>
              <a:rPr lang="en-US" spc="83" sz="2799">
                <a:solidFill>
                  <a:srgbClr val="EBFDFF"/>
                </a:solidFill>
                <a:latin typeface="Arimo"/>
              </a:rPr>
              <a:t> type adalah suatu nilai yang memiliki representasi sama di sebuah posisi dan dapat menerima beberapa jenis variabel. N</a:t>
            </a:r>
            <a:r>
              <a:rPr lang="en-US" spc="83" sz="2799">
                <a:solidFill>
                  <a:srgbClr val="EBFDFF"/>
                </a:solidFill>
                <a:latin typeface="Raleway"/>
              </a:rPr>
              <a:t>ah, karena PHP mendukung Union Type, Anda bisa mendeklarasikan variabel dalam beberapa tipe.</a:t>
            </a:r>
          </a:p>
          <a:p>
            <a:pPr marL="604519" indent="-302260" lvl="1">
              <a:lnSpc>
                <a:spcPts val="4759"/>
              </a:lnSpc>
              <a:buFont typeface="Arial"/>
              <a:buChar char="•"/>
            </a:pPr>
            <a:r>
              <a:rPr lang="en-US" spc="83" sz="2799">
                <a:solidFill>
                  <a:srgbClr val="EBFDFF"/>
                </a:solidFill>
                <a:latin typeface="Raleway"/>
              </a:rPr>
              <a:t>Type atau null, menggunakan sintaks khusus </a:t>
            </a:r>
            <a:r>
              <a:rPr lang="en-US" spc="83" sz="2799">
                <a:solidFill>
                  <a:srgbClr val="EBFDFF"/>
                </a:solidFill>
                <a:latin typeface="Raleway Bold"/>
              </a:rPr>
              <a:t>?Type </a:t>
            </a:r>
          </a:p>
          <a:p>
            <a:pPr marL="604519" indent="-302260" lvl="1">
              <a:lnSpc>
                <a:spcPts val="4759"/>
              </a:lnSpc>
              <a:buFont typeface="Arial"/>
              <a:buChar char="•"/>
            </a:pPr>
            <a:r>
              <a:rPr lang="en-US" spc="83" sz="2799">
                <a:solidFill>
                  <a:srgbClr val="EBFDFF"/>
                </a:solidFill>
                <a:latin typeface="Raleway"/>
              </a:rPr>
              <a:t>array atau Traversable, menggunakan tipe khusus iterable </a:t>
            </a:r>
          </a:p>
          <a:p>
            <a:pPr>
              <a:lnSpc>
                <a:spcPts val="4759"/>
              </a:lnSpc>
            </a:pPr>
          </a:p>
          <a:p>
            <a:pPr>
              <a:lnSpc>
                <a:spcPts val="4759"/>
              </a:lnSpc>
            </a:pPr>
            <a:r>
              <a:rPr lang="en-US" spc="83" sz="2799">
                <a:solidFill>
                  <a:srgbClr val="EBFDFF"/>
                </a:solidFill>
                <a:latin typeface="Raleway Bold"/>
              </a:rPr>
              <a:t>4. Penggunaan ::Class For Objects</a:t>
            </a:r>
          </a:p>
          <a:p>
            <a:pPr>
              <a:lnSpc>
                <a:spcPts val="4759"/>
              </a:lnSpc>
            </a:pPr>
            <a:r>
              <a:rPr lang="en-US" spc="83" sz="2799">
                <a:solidFill>
                  <a:srgbClr val="EBFDFF"/>
                </a:solidFill>
                <a:latin typeface="Raleway"/>
              </a:rPr>
              <a:t>Pada versi sebelumnya, Anda harus menggunakan get_class() untuk menetapkan kelas ke objek. Namun pada PHP 8, Anda dapat menggunakan ::class to objects untuk memastikan kode sumber jadi lebih ramping. </a:t>
            </a:r>
          </a:p>
          <a:p>
            <a:pPr>
              <a:lnSpc>
                <a:spcPts val="4759"/>
              </a:lnSpc>
            </a:pPr>
          </a:p>
          <a:p>
            <a:pPr>
              <a:lnSpc>
                <a:spcPts val="475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837"/>
            <a:ext cx="9430847"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Fitur PHP 8</a:t>
            </a:r>
          </a:p>
        </p:txBody>
      </p:sp>
      <p:sp>
        <p:nvSpPr>
          <p:cNvPr name="TextBox 5" id="5"/>
          <p:cNvSpPr txBox="true"/>
          <p:nvPr/>
        </p:nvSpPr>
        <p:spPr>
          <a:xfrm rot="0">
            <a:off x="1885088" y="2093912"/>
            <a:ext cx="14517825" cy="7164388"/>
          </a:xfrm>
          <a:prstGeom prst="rect">
            <a:avLst/>
          </a:prstGeom>
        </p:spPr>
        <p:txBody>
          <a:bodyPr anchor="t" rtlCol="false" tIns="0" lIns="0" bIns="0" rIns="0">
            <a:spAutoFit/>
          </a:bodyPr>
          <a:lstStyle/>
          <a:p>
            <a:pPr>
              <a:lnSpc>
                <a:spcPts val="4759"/>
              </a:lnSpc>
            </a:pPr>
          </a:p>
          <a:p>
            <a:pPr>
              <a:lnSpc>
                <a:spcPts val="4759"/>
              </a:lnSpc>
            </a:pPr>
            <a:r>
              <a:rPr lang="en-US" spc="83" sz="2799">
                <a:solidFill>
                  <a:srgbClr val="EBFDFF"/>
                </a:solidFill>
                <a:latin typeface="Raleway Bold"/>
              </a:rPr>
              <a:t>5. NullSafe Operator</a:t>
            </a:r>
          </a:p>
          <a:p>
            <a:pPr>
              <a:lnSpc>
                <a:spcPts val="4759"/>
              </a:lnSpc>
            </a:pPr>
            <a:r>
              <a:rPr lang="en-US" spc="83" sz="2799">
                <a:solidFill>
                  <a:srgbClr val="EBFDFF"/>
                </a:solidFill>
                <a:latin typeface="Raleway"/>
              </a:rPr>
              <a:t>Sebelumnya, untuk pengecekan nilai null di PHP 7 Anda perlu memasukkan kode is_null pada beberapa baris kode berulang kali. Nah, dengan PHP 8 Anda bisa menggunakan fitur NullSafe Operator. Fitur ini memungkinkan Anda melakukan metode pemanggilan operator  ?-&gt; untuk mengecek nilai null.</a:t>
            </a:r>
          </a:p>
          <a:p>
            <a:pPr>
              <a:lnSpc>
                <a:spcPts val="4759"/>
              </a:lnSpc>
            </a:pPr>
          </a:p>
          <a:p>
            <a:pPr>
              <a:lnSpc>
                <a:spcPts val="4759"/>
              </a:lnSpc>
            </a:pPr>
            <a:r>
              <a:rPr lang="en-US" spc="83" sz="2799">
                <a:solidFill>
                  <a:srgbClr val="EBFDFF"/>
                </a:solidFill>
                <a:latin typeface="Raleway Bold"/>
              </a:rPr>
              <a:t>6. Constructor Property Promotion</a:t>
            </a:r>
          </a:p>
          <a:p>
            <a:pPr>
              <a:lnSpc>
                <a:spcPts val="4759"/>
              </a:lnSpc>
            </a:pPr>
            <a:r>
              <a:rPr lang="en-US" spc="83" sz="2799">
                <a:solidFill>
                  <a:srgbClr val="EBFDFF"/>
                </a:solidFill>
                <a:latin typeface="Raleway"/>
              </a:rPr>
              <a:t>Fitur baru PHP 8 berikutnya adalah Constructor Property Promotion. Fitur ini berfungsi mengurangi penulisan atribut berulang pada class constructor.</a:t>
            </a:r>
          </a:p>
          <a:p>
            <a:pPr>
              <a:lnSpc>
                <a:spcPts val="4759"/>
              </a:lnSpc>
            </a:pPr>
          </a:p>
          <a:p>
            <a:pPr algn="l">
              <a:lnSpc>
                <a:spcPts val="475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837"/>
            <a:ext cx="9430847"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Fitur PHP 8</a:t>
            </a:r>
          </a:p>
        </p:txBody>
      </p:sp>
      <p:sp>
        <p:nvSpPr>
          <p:cNvPr name="TextBox 5" id="5"/>
          <p:cNvSpPr txBox="true"/>
          <p:nvPr/>
        </p:nvSpPr>
        <p:spPr>
          <a:xfrm rot="0">
            <a:off x="1885088" y="2871971"/>
            <a:ext cx="14517825" cy="5964503"/>
          </a:xfrm>
          <a:prstGeom prst="rect">
            <a:avLst/>
          </a:prstGeom>
        </p:spPr>
        <p:txBody>
          <a:bodyPr anchor="t" rtlCol="false" tIns="0" lIns="0" bIns="0" rIns="0">
            <a:spAutoFit/>
          </a:bodyPr>
          <a:lstStyle/>
          <a:p>
            <a:pPr>
              <a:lnSpc>
                <a:spcPts val="4759"/>
              </a:lnSpc>
            </a:pPr>
            <a:r>
              <a:rPr lang="en-US" spc="83" sz="2799">
                <a:solidFill>
                  <a:srgbClr val="EBFDFF"/>
                </a:solidFill>
                <a:latin typeface="Raleway Bold"/>
              </a:rPr>
              <a:t>7. Named Arguments</a:t>
            </a:r>
          </a:p>
          <a:p>
            <a:pPr>
              <a:lnSpc>
                <a:spcPts val="4759"/>
              </a:lnSpc>
            </a:pPr>
            <a:r>
              <a:rPr lang="en-US" spc="83" sz="2799">
                <a:solidFill>
                  <a:srgbClr val="EBFDFF"/>
                </a:solidFill>
                <a:latin typeface="Arimo"/>
              </a:rPr>
              <a:t>Pada versi PHP 7.4, Anda perlu memperhatikan urutan pemberian argumen untuk mengirimkan argumen ke sebuah fungsi. Namun pada PHP 8, Anda bisa mengirimkan argumen ke sebuah fungsi menggunakan nama pengenal. </a:t>
            </a:r>
          </a:p>
          <a:p>
            <a:pPr>
              <a:lnSpc>
                <a:spcPts val="4759"/>
              </a:lnSpc>
            </a:pPr>
          </a:p>
          <a:p>
            <a:pPr>
              <a:lnSpc>
                <a:spcPts val="4759"/>
              </a:lnSpc>
            </a:pPr>
            <a:r>
              <a:rPr lang="en-US" spc="83" sz="2799">
                <a:solidFill>
                  <a:srgbClr val="EBFDFF"/>
                </a:solidFill>
                <a:latin typeface="Raleway Bold"/>
              </a:rPr>
              <a:t>8. Match Expression </a:t>
            </a:r>
          </a:p>
          <a:p>
            <a:pPr>
              <a:lnSpc>
                <a:spcPts val="4759"/>
              </a:lnSpc>
            </a:pPr>
            <a:r>
              <a:rPr lang="en-US" spc="83" sz="2799">
                <a:solidFill>
                  <a:srgbClr val="EBFDFF"/>
                </a:solidFill>
                <a:latin typeface="Raleway"/>
              </a:rPr>
              <a:t>PHP 8 memperkenalkan fitur Match Expression. Fitur ini mirip dengan Switch pada PHP 7. Bedanya, Match Expression memiliki sintaks yang lebih ringkas dan aman. </a:t>
            </a:r>
          </a:p>
          <a:p>
            <a:pPr>
              <a:lnSpc>
                <a:spcPts val="4759"/>
              </a:lnSpc>
            </a:pPr>
          </a:p>
          <a:p>
            <a:pPr algn="l">
              <a:lnSpc>
                <a:spcPts val="475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837"/>
            <a:ext cx="9430847"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Fitur PHP 8</a:t>
            </a:r>
          </a:p>
        </p:txBody>
      </p:sp>
      <p:sp>
        <p:nvSpPr>
          <p:cNvPr name="TextBox 5" id="5"/>
          <p:cNvSpPr txBox="true"/>
          <p:nvPr/>
        </p:nvSpPr>
        <p:spPr>
          <a:xfrm rot="0">
            <a:off x="1885088" y="2729096"/>
            <a:ext cx="14517825" cy="5964503"/>
          </a:xfrm>
          <a:prstGeom prst="rect">
            <a:avLst/>
          </a:prstGeom>
        </p:spPr>
        <p:txBody>
          <a:bodyPr anchor="t" rtlCol="false" tIns="0" lIns="0" bIns="0" rIns="0">
            <a:spAutoFit/>
          </a:bodyPr>
          <a:lstStyle/>
          <a:p>
            <a:pPr>
              <a:lnSpc>
                <a:spcPts val="4759"/>
              </a:lnSpc>
            </a:pPr>
            <a:r>
              <a:rPr lang="en-US" spc="83" sz="2799">
                <a:solidFill>
                  <a:srgbClr val="EBFDFF"/>
                </a:solidFill>
                <a:latin typeface="Raleway Bold"/>
              </a:rPr>
              <a:t>9. Attributes</a:t>
            </a:r>
          </a:p>
          <a:p>
            <a:pPr>
              <a:lnSpc>
                <a:spcPts val="4759"/>
              </a:lnSpc>
            </a:pPr>
            <a:r>
              <a:rPr lang="en-US" spc="36" sz="2799">
                <a:solidFill>
                  <a:srgbClr val="EBFDFF"/>
                </a:solidFill>
                <a:latin typeface="Arimo"/>
              </a:rPr>
              <a:t>Attributes adalah cara untuk memberi keterangan informasi tambahan dan konfigurasi, sehingga dapat dibaca oleh mesin pada deklarasi dalam kode.</a:t>
            </a:r>
          </a:p>
          <a:p>
            <a:pPr>
              <a:lnSpc>
                <a:spcPts val="4759"/>
              </a:lnSpc>
            </a:pPr>
          </a:p>
          <a:p>
            <a:pPr>
              <a:lnSpc>
                <a:spcPts val="4759"/>
              </a:lnSpc>
            </a:pPr>
            <a:r>
              <a:rPr lang="en-US" spc="36" sz="2799">
                <a:solidFill>
                  <a:srgbClr val="EBFDFF"/>
                </a:solidFill>
                <a:latin typeface="Arimo Bold"/>
              </a:rPr>
              <a:t>10. Numeric Strings</a:t>
            </a:r>
          </a:p>
          <a:p>
            <a:pPr>
              <a:lnSpc>
                <a:spcPts val="4759"/>
              </a:lnSpc>
            </a:pPr>
            <a:r>
              <a:rPr lang="en-US" spc="36" sz="2799">
                <a:solidFill>
                  <a:srgbClr val="EBFDFF"/>
                </a:solidFill>
                <a:latin typeface="Arimo"/>
              </a:rPr>
              <a:t>Numeric Strings menjadikan PHP 8 lebih baik daripada versi sebelumnya. Sebab numeric strings mengubah string menjadi angka sebelum melakukan komparasi. Tujuannya untuk menghindari kesalahan komparasi. Alhasil, cara ini bisa memperbaiki bug atau masalah keamanan pada versi sebelumnya</a:t>
            </a:r>
            <a:r>
              <a:rPr lang="en-US" spc="36" sz="2799">
                <a:solidFill>
                  <a:srgbClr val="EBFDFF"/>
                </a:solidFill>
                <a:latin typeface="Arimo Bold"/>
              </a:rPr>
              <a:t>.</a:t>
            </a:r>
          </a:p>
          <a:p>
            <a:pPr algn="l">
              <a:lnSpc>
                <a:spcPts val="475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1885088" y="2423955"/>
            <a:ext cx="14517825" cy="1764903"/>
          </a:xfrm>
          <a:prstGeom prst="rect">
            <a:avLst/>
          </a:prstGeom>
        </p:spPr>
        <p:txBody>
          <a:bodyPr anchor="t" rtlCol="false" tIns="0" lIns="0" bIns="0" rIns="0">
            <a:spAutoFit/>
          </a:bodyPr>
          <a:lstStyle/>
          <a:p>
            <a:pPr>
              <a:lnSpc>
                <a:spcPts val="4759"/>
              </a:lnSpc>
            </a:pPr>
            <a:r>
              <a:rPr lang="en-US" spc="83" sz="2799">
                <a:solidFill>
                  <a:srgbClr val="EBFDFF"/>
                </a:solidFill>
                <a:latin typeface="Raleway Bold"/>
              </a:rPr>
              <a:t>Berikut contoh perbandingan antara PHP 7 dan PHP 8 yang menunjukan hasil perbandingan sederhana:</a:t>
            </a:r>
          </a:p>
          <a:p>
            <a:pPr algn="l">
              <a:lnSpc>
                <a:spcPts val="4759"/>
              </a:lnSpc>
            </a:pP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320398" y="4918235"/>
            <a:ext cx="4030594" cy="3842672"/>
          </a:xfrm>
          <a:prstGeom prst="rect">
            <a:avLst/>
          </a:prstGeom>
        </p:spPr>
      </p:pic>
      <p:sp>
        <p:nvSpPr>
          <p:cNvPr name="TextBox 6" id="6"/>
          <p:cNvSpPr txBox="true"/>
          <p:nvPr/>
        </p:nvSpPr>
        <p:spPr>
          <a:xfrm rot="0">
            <a:off x="2097725" y="818837"/>
            <a:ext cx="11443029"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Perbandingan PHP 7 &amp; 8</a:t>
            </a:r>
          </a:p>
        </p:txBody>
      </p:sp>
      <p:sp>
        <p:nvSpPr>
          <p:cNvPr name="TextBox 7" id="7"/>
          <p:cNvSpPr txBox="true"/>
          <p:nvPr/>
        </p:nvSpPr>
        <p:spPr>
          <a:xfrm rot="0">
            <a:off x="4829654" y="4131709"/>
            <a:ext cx="3521338" cy="3714056"/>
          </a:xfrm>
          <a:prstGeom prst="rect">
            <a:avLst/>
          </a:prstGeom>
        </p:spPr>
        <p:txBody>
          <a:bodyPr anchor="t" rtlCol="false" tIns="0" lIns="0" bIns="0" rIns="0">
            <a:spAutoFit/>
          </a:bodyPr>
          <a:lstStyle/>
          <a:p>
            <a:pPr algn="just">
              <a:lnSpc>
                <a:spcPts val="4200"/>
              </a:lnSpc>
            </a:pPr>
            <a:r>
              <a:rPr lang="en-US" spc="89" sz="3000">
                <a:solidFill>
                  <a:srgbClr val="FFFFFF"/>
                </a:solidFill>
                <a:latin typeface="Open Sans Bold"/>
              </a:rPr>
              <a:t>PHP 7</a:t>
            </a:r>
          </a:p>
          <a:p>
            <a:pPr algn="just">
              <a:lnSpc>
                <a:spcPts val="4200"/>
              </a:lnSpc>
            </a:pPr>
          </a:p>
          <a:p>
            <a:pPr algn="just">
              <a:lnSpc>
                <a:spcPts val="4200"/>
              </a:lnSpc>
            </a:pPr>
          </a:p>
          <a:p>
            <a:pPr algn="just">
              <a:lnSpc>
                <a:spcPts val="4200"/>
              </a:lnSpc>
            </a:pPr>
            <a:r>
              <a:rPr lang="en-US" spc="89" sz="3000">
                <a:solidFill>
                  <a:srgbClr val="FFFFFF"/>
                </a:solidFill>
                <a:latin typeface="Arimo Bold"/>
              </a:rPr>
              <a:t>&lt;?php</a:t>
            </a:r>
          </a:p>
          <a:p>
            <a:pPr algn="just">
              <a:lnSpc>
                <a:spcPts val="4200"/>
              </a:lnSpc>
            </a:pPr>
            <a:r>
              <a:rPr lang="en-US" spc="89" sz="3000">
                <a:solidFill>
                  <a:srgbClr val="FFFFFF"/>
                </a:solidFill>
                <a:latin typeface="Arimo Bold"/>
              </a:rPr>
              <a:t>0 == '0' // true</a:t>
            </a:r>
          </a:p>
          <a:p>
            <a:pPr algn="just">
              <a:lnSpc>
                <a:spcPts val="4200"/>
              </a:lnSpc>
            </a:pPr>
            <a:r>
              <a:rPr lang="en-US" spc="89" sz="3000">
                <a:solidFill>
                  <a:srgbClr val="FFFFFF"/>
                </a:solidFill>
                <a:latin typeface="Arimo Bold"/>
              </a:rPr>
              <a:t>?&gt;</a:t>
            </a:r>
          </a:p>
          <a:p>
            <a:pPr algn="just">
              <a:lnSpc>
                <a:spcPts val="4200"/>
              </a:lnSpc>
            </a:pP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937008" y="4918235"/>
            <a:ext cx="4030594" cy="3842672"/>
          </a:xfrm>
          <a:prstGeom prst="rect">
            <a:avLst/>
          </a:prstGeom>
        </p:spPr>
      </p:pic>
      <p:sp>
        <p:nvSpPr>
          <p:cNvPr name="TextBox 9" id="9"/>
          <p:cNvSpPr txBox="true"/>
          <p:nvPr/>
        </p:nvSpPr>
        <p:spPr>
          <a:xfrm rot="0">
            <a:off x="10380313" y="4131709"/>
            <a:ext cx="3521338" cy="3714056"/>
          </a:xfrm>
          <a:prstGeom prst="rect">
            <a:avLst/>
          </a:prstGeom>
        </p:spPr>
        <p:txBody>
          <a:bodyPr anchor="t" rtlCol="false" tIns="0" lIns="0" bIns="0" rIns="0">
            <a:spAutoFit/>
          </a:bodyPr>
          <a:lstStyle/>
          <a:p>
            <a:pPr algn="just">
              <a:lnSpc>
                <a:spcPts val="4200"/>
              </a:lnSpc>
            </a:pPr>
            <a:r>
              <a:rPr lang="en-US" spc="89" sz="3000">
                <a:solidFill>
                  <a:srgbClr val="FFFFFF"/>
                </a:solidFill>
                <a:latin typeface="Open Sans Bold"/>
              </a:rPr>
              <a:t>PHP 8</a:t>
            </a:r>
          </a:p>
          <a:p>
            <a:pPr algn="just">
              <a:lnSpc>
                <a:spcPts val="4200"/>
              </a:lnSpc>
            </a:pPr>
          </a:p>
          <a:p>
            <a:pPr algn="just">
              <a:lnSpc>
                <a:spcPts val="4200"/>
              </a:lnSpc>
            </a:pPr>
          </a:p>
          <a:p>
            <a:pPr algn="just">
              <a:lnSpc>
                <a:spcPts val="4200"/>
              </a:lnSpc>
            </a:pPr>
            <a:r>
              <a:rPr lang="en-US" spc="36" sz="3000">
                <a:solidFill>
                  <a:srgbClr val="FFFFFF"/>
                </a:solidFill>
                <a:latin typeface="Arimo Bold"/>
              </a:rPr>
              <a:t>&lt;?php</a:t>
            </a:r>
          </a:p>
          <a:p>
            <a:pPr algn="just">
              <a:lnSpc>
                <a:spcPts val="4200"/>
              </a:lnSpc>
            </a:pPr>
            <a:r>
              <a:rPr lang="en-US" spc="36" sz="3000">
                <a:solidFill>
                  <a:srgbClr val="FFFFFF"/>
                </a:solidFill>
                <a:latin typeface="Arimo Bold"/>
              </a:rPr>
              <a:t>0 == '0' // false</a:t>
            </a:r>
          </a:p>
          <a:p>
            <a:pPr algn="just">
              <a:lnSpc>
                <a:spcPts val="4200"/>
              </a:lnSpc>
            </a:pPr>
            <a:r>
              <a:rPr lang="en-US" spc="36" sz="3000">
                <a:solidFill>
                  <a:srgbClr val="FFFFFF"/>
                </a:solidFill>
                <a:latin typeface="Arimo Bold"/>
              </a:rPr>
              <a:t>?&gt;</a:t>
            </a:r>
          </a:p>
          <a:p>
            <a:pPr algn="just">
              <a:lnSpc>
                <a:spcPts val="420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837"/>
            <a:ext cx="9430847" cy="1076226"/>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Referensi</a:t>
            </a:r>
          </a:p>
        </p:txBody>
      </p:sp>
      <p:sp>
        <p:nvSpPr>
          <p:cNvPr name="TextBox 5" id="5"/>
          <p:cNvSpPr txBox="true"/>
          <p:nvPr/>
        </p:nvSpPr>
        <p:spPr>
          <a:xfrm rot="0">
            <a:off x="1885088" y="2783873"/>
            <a:ext cx="14517825" cy="4241007"/>
          </a:xfrm>
          <a:prstGeom prst="rect">
            <a:avLst/>
          </a:prstGeom>
        </p:spPr>
        <p:txBody>
          <a:bodyPr anchor="t" rtlCol="false" tIns="0" lIns="0" bIns="0" rIns="0">
            <a:spAutoFit/>
          </a:bodyPr>
          <a:lstStyle/>
          <a:p>
            <a:pPr marL="539749" indent="-269875" lvl="1">
              <a:lnSpc>
                <a:spcPts val="4249"/>
              </a:lnSpc>
              <a:buFont typeface="Arial"/>
              <a:buChar char="•"/>
            </a:pPr>
            <a:r>
              <a:rPr lang="en-US" spc="74" sz="2499">
                <a:solidFill>
                  <a:srgbClr val="EBFDFF"/>
                </a:solidFill>
                <a:latin typeface="Raleway Bold"/>
              </a:rPr>
              <a:t>https://jogjaweb.co.id/blog/sejarah-php-versi-7-dan-perbedaannya-dengan-php-5</a:t>
            </a:r>
          </a:p>
          <a:p>
            <a:pPr marL="539749" indent="-269875" lvl="1">
              <a:lnSpc>
                <a:spcPts val="4249"/>
              </a:lnSpc>
              <a:buFont typeface="Arial"/>
              <a:buChar char="•"/>
            </a:pPr>
            <a:r>
              <a:rPr lang="en-US" spc="74" sz="2499">
                <a:solidFill>
                  <a:srgbClr val="EBFDFF"/>
                </a:solidFill>
                <a:latin typeface="Raleway Bold"/>
              </a:rPr>
              <a:t>https://qwords.com/blog/kelebihan-php-7/</a:t>
            </a:r>
          </a:p>
          <a:p>
            <a:pPr marL="539749" indent="-269875" lvl="1">
              <a:lnSpc>
                <a:spcPts val="4249"/>
              </a:lnSpc>
              <a:buFont typeface="Arial"/>
              <a:buChar char="•"/>
            </a:pPr>
            <a:r>
              <a:rPr lang="en-US" spc="74" sz="2499">
                <a:solidFill>
                  <a:srgbClr val="EBFDFF"/>
                </a:solidFill>
                <a:latin typeface="Raleway Bold"/>
              </a:rPr>
              <a:t>https://www.niagahoster.co.id/blog/php-8-adalah/</a:t>
            </a:r>
          </a:p>
          <a:p>
            <a:pPr marL="539749" indent="-269875" lvl="1">
              <a:lnSpc>
                <a:spcPts val="4249"/>
              </a:lnSpc>
              <a:buFont typeface="Arial"/>
              <a:buChar char="•"/>
            </a:pPr>
            <a:r>
              <a:rPr lang="en-US" spc="74" sz="2499">
                <a:solidFill>
                  <a:srgbClr val="EBFDFF"/>
                </a:solidFill>
                <a:latin typeface="Raleway Bold"/>
              </a:rPr>
              <a:t>https://bizonesite.files.wordpress.com/2016/08/sejarah-php-dan-perkembangan-versi-php.pdf</a:t>
            </a:r>
          </a:p>
          <a:p>
            <a:pPr marL="539749" indent="-269875" lvl="1">
              <a:lnSpc>
                <a:spcPts val="4249"/>
              </a:lnSpc>
              <a:buFont typeface="Arial"/>
              <a:buChar char="•"/>
            </a:pPr>
            <a:r>
              <a:rPr lang="en-US" spc="74" sz="2499">
                <a:solidFill>
                  <a:srgbClr val="EBFDFF"/>
                </a:solidFill>
                <a:latin typeface="Raleway Bold"/>
              </a:rPr>
              <a:t>https://www.iltekkomputer.com/sejarah-dan-perkembangan-php/</a:t>
            </a:r>
          </a:p>
          <a:p>
            <a:pPr marL="539749" indent="-269875" lvl="1">
              <a:lnSpc>
                <a:spcPts val="4249"/>
              </a:lnSpc>
              <a:buFont typeface="Arial"/>
              <a:buChar char="•"/>
            </a:pPr>
            <a:r>
              <a:rPr lang="en-US" spc="74" sz="2499">
                <a:solidFill>
                  <a:srgbClr val="EBFDFF"/>
                </a:solidFill>
                <a:latin typeface="Raleway Bold"/>
              </a:rPr>
              <a:t>https://www.w3schools.com/php/php_syntax.asp</a:t>
            </a:r>
          </a:p>
          <a:p>
            <a:pPr algn="l" marL="539749" indent="-269875" lvl="1">
              <a:lnSpc>
                <a:spcPts val="4249"/>
              </a:lnSpc>
              <a:buFont typeface="Arial"/>
              <a:buChar char="•"/>
            </a:pPr>
            <a:r>
              <a:rPr lang="en-US" spc="74" sz="2499">
                <a:solidFill>
                  <a:srgbClr val="EBFDFF"/>
                </a:solidFill>
                <a:latin typeface="Raleway Bold"/>
              </a:rPr>
              <a:t>https://www.sekawanmedia.co.id/blog/pengertian-php/#apa-itu-php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0361" y="4624320"/>
            <a:ext cx="5855058" cy="585505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647831" y="-183793"/>
            <a:ext cx="2828523" cy="2828523"/>
          </a:xfrm>
          <a:prstGeom prst="rect">
            <a:avLst/>
          </a:prstGeom>
        </p:spPr>
      </p:pic>
      <p:sp>
        <p:nvSpPr>
          <p:cNvPr name="TextBox 4" id="4"/>
          <p:cNvSpPr txBox="true"/>
          <p:nvPr/>
        </p:nvSpPr>
        <p:spPr>
          <a:xfrm rot="0">
            <a:off x="4109907" y="818787"/>
            <a:ext cx="9430847" cy="1076325"/>
          </a:xfrm>
          <a:prstGeom prst="rect">
            <a:avLst/>
          </a:prstGeom>
        </p:spPr>
        <p:txBody>
          <a:bodyPr anchor="t" rtlCol="false" tIns="0" lIns="0" bIns="0" rIns="0">
            <a:spAutoFit/>
          </a:bodyPr>
          <a:lstStyle/>
          <a:p>
            <a:pPr algn="ctr">
              <a:lnSpc>
                <a:spcPts val="8400"/>
              </a:lnSpc>
            </a:pPr>
            <a:r>
              <a:rPr lang="en-US" sz="7000">
                <a:solidFill>
                  <a:srgbClr val="75E6DA"/>
                </a:solidFill>
                <a:latin typeface="Raleway Bold"/>
              </a:rPr>
              <a:t>Apa itu PHP?</a:t>
            </a:r>
          </a:p>
        </p:txBody>
      </p:sp>
      <p:sp>
        <p:nvSpPr>
          <p:cNvPr name="TextBox 5" id="5"/>
          <p:cNvSpPr txBox="true"/>
          <p:nvPr/>
        </p:nvSpPr>
        <p:spPr>
          <a:xfrm rot="0">
            <a:off x="1885088" y="2490031"/>
            <a:ext cx="14599663" cy="3734308"/>
          </a:xfrm>
          <a:prstGeom prst="rect">
            <a:avLst/>
          </a:prstGeom>
        </p:spPr>
        <p:txBody>
          <a:bodyPr anchor="t" rtlCol="false" tIns="0" lIns="0" bIns="0" rIns="0">
            <a:spAutoFit/>
          </a:bodyPr>
          <a:lstStyle/>
          <a:p>
            <a:pPr algn="just">
              <a:lnSpc>
                <a:spcPts val="4990"/>
              </a:lnSpc>
            </a:pPr>
            <a:r>
              <a:rPr lang="en-US" spc="92" sz="3099">
                <a:solidFill>
                  <a:srgbClr val="EBFDFF"/>
                </a:solidFill>
                <a:latin typeface="Raleway"/>
              </a:rPr>
              <a:t>PHP atau Hypertext Preprocessor adalah bahasa pemrograman yang berjalan pada server side scripting dan bersifat open source (sumber terbuka). Untuk penggunaan dari bahasa ini sering digunakan untuk pembuatan aplikasi berbasis website yang berjalan secara dinamis, sehingga dapat terintegrasi dengan basis data (database).</a:t>
            </a:r>
          </a:p>
          <a:p>
            <a:pPr algn="l">
              <a:lnSpc>
                <a:spcPts val="4990"/>
              </a:lnSpc>
            </a:pPr>
            <a:r>
              <a:rPr lang="en-US" spc="92" sz="3099">
                <a:solidFill>
                  <a:srgbClr val="EBFDFF"/>
                </a:solidFill>
                <a:latin typeface="Raleway"/>
              </a:rPr>
              <a:t>.</a:t>
            </a:r>
          </a:p>
        </p:txBody>
      </p:sp>
      <p:sp>
        <p:nvSpPr>
          <p:cNvPr name="TextBox 6" id="6"/>
          <p:cNvSpPr txBox="true"/>
          <p:nvPr/>
        </p:nvSpPr>
        <p:spPr>
          <a:xfrm rot="0">
            <a:off x="4769807" y="6110831"/>
            <a:ext cx="13064861" cy="4368546"/>
          </a:xfrm>
          <a:prstGeom prst="rect">
            <a:avLst/>
          </a:prstGeom>
        </p:spPr>
        <p:txBody>
          <a:bodyPr anchor="t" rtlCol="false" tIns="0" lIns="0" bIns="0" rIns="0">
            <a:spAutoFit/>
          </a:bodyPr>
          <a:lstStyle/>
          <a:p>
            <a:pPr algn="just">
              <a:lnSpc>
                <a:spcPts val="5021"/>
              </a:lnSpc>
            </a:pPr>
            <a:r>
              <a:rPr lang="en-US" spc="92" sz="3099">
                <a:solidFill>
                  <a:srgbClr val="EBFDFF"/>
                </a:solidFill>
                <a:latin typeface="Raleway"/>
              </a:rPr>
              <a:t>PHP banyak digunakan untuk pembuatan website untuk kebutuhan ecommerce, sistem informasi, maupun landing page. Karena PHP tergolong dalam bahasa pemrograman berbasis server-side, maka script yang digunakan akan diproses oleh server. Jenis server yang sering dipakai adalah Apache, Nginx, dan LiteSpeed. </a:t>
            </a:r>
          </a:p>
          <a:p>
            <a:pPr>
              <a:lnSpc>
                <a:spcPts val="5021"/>
              </a:lnSpc>
            </a:pPr>
          </a:p>
          <a:p>
            <a:pPr algn="just">
              <a:lnSpc>
                <a:spcPts val="5021"/>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32" t="18375" r="1291" b="3233"/>
          <a:stretch>
            <a:fillRect/>
          </a:stretch>
        </p:blipFill>
        <p:spPr>
          <a:xfrm>
            <a:off x="0" y="0"/>
            <a:ext cx="18288000" cy="10287000"/>
          </a:xfrm>
          <a:prstGeom prst="rect">
            <a:avLst/>
          </a:prstGeom>
        </p:spPr>
      </p:pic>
      <p:sp>
        <p:nvSpPr>
          <p:cNvPr name="TextBox 3" id="3"/>
          <p:cNvSpPr txBox="true"/>
          <p:nvPr/>
        </p:nvSpPr>
        <p:spPr>
          <a:xfrm rot="0">
            <a:off x="3862306" y="4402154"/>
            <a:ext cx="10563388" cy="1387442"/>
          </a:xfrm>
          <a:prstGeom prst="rect">
            <a:avLst/>
          </a:prstGeom>
        </p:spPr>
        <p:txBody>
          <a:bodyPr anchor="t" rtlCol="false" tIns="0" lIns="0" bIns="0" rIns="0">
            <a:spAutoFit/>
          </a:bodyPr>
          <a:lstStyle/>
          <a:p>
            <a:pPr algn="ctr">
              <a:lnSpc>
                <a:spcPts val="11049"/>
              </a:lnSpc>
            </a:pPr>
            <a:r>
              <a:rPr lang="en-US" spc="254" sz="8499">
                <a:solidFill>
                  <a:srgbClr val="EBFDFF"/>
                </a:solidFill>
                <a:latin typeface="Raleway Bold"/>
              </a:rPr>
              <a:t>Terima Kasih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DFF"/>
        </a:solidFill>
      </p:bgPr>
    </p:bg>
    <p:spTree>
      <p:nvGrpSpPr>
        <p:cNvPr id="1" name=""/>
        <p:cNvGrpSpPr/>
        <p:nvPr/>
      </p:nvGrpSpPr>
      <p:grpSpPr>
        <a:xfrm>
          <a:off x="0" y="0"/>
          <a:ext cx="0" cy="0"/>
          <a:chOff x="0" y="0"/>
          <a:chExt cx="0" cy="0"/>
        </a:xfrm>
      </p:grpSpPr>
      <p:grpSp>
        <p:nvGrpSpPr>
          <p:cNvPr name="Group 2" id="2"/>
          <p:cNvGrpSpPr/>
          <p:nvPr/>
        </p:nvGrpSpPr>
        <p:grpSpPr>
          <a:xfrm rot="0">
            <a:off x="6492854" y="-1461060"/>
            <a:ext cx="11110379" cy="9797874"/>
            <a:chOff x="0" y="0"/>
            <a:chExt cx="14813839" cy="13063832"/>
          </a:xfrm>
        </p:grpSpPr>
        <p:sp>
          <p:nvSpPr>
            <p:cNvPr name="TextBox 3" id="3"/>
            <p:cNvSpPr txBox="true"/>
            <p:nvPr/>
          </p:nvSpPr>
          <p:spPr>
            <a:xfrm rot="0">
              <a:off x="0" y="-19050"/>
              <a:ext cx="14813839" cy="1428750"/>
            </a:xfrm>
            <a:prstGeom prst="rect">
              <a:avLst/>
            </a:prstGeom>
          </p:spPr>
          <p:txBody>
            <a:bodyPr anchor="t" rtlCol="false" tIns="0" lIns="0" bIns="0" rIns="0">
              <a:spAutoFit/>
            </a:bodyPr>
            <a:lstStyle/>
            <a:p>
              <a:pPr algn="ctr">
                <a:lnSpc>
                  <a:spcPts val="8400"/>
                </a:lnSpc>
              </a:pPr>
            </a:p>
          </p:txBody>
        </p:sp>
        <p:sp>
          <p:nvSpPr>
            <p:cNvPr name="TextBox 4" id="4"/>
            <p:cNvSpPr txBox="true"/>
            <p:nvPr/>
          </p:nvSpPr>
          <p:spPr>
            <a:xfrm rot="0">
              <a:off x="0" y="3194874"/>
              <a:ext cx="14813839" cy="9868958"/>
            </a:xfrm>
            <a:prstGeom prst="rect">
              <a:avLst/>
            </a:prstGeom>
          </p:spPr>
          <p:txBody>
            <a:bodyPr anchor="t" rtlCol="false" tIns="0" lIns="0" bIns="0" rIns="0">
              <a:spAutoFit/>
            </a:bodyPr>
            <a:lstStyle/>
            <a:p>
              <a:pPr algn="ctr">
                <a:lnSpc>
                  <a:spcPts val="9360"/>
                </a:lnSpc>
              </a:pPr>
              <a:r>
                <a:rPr lang="en-US" spc="215" sz="7200">
                  <a:solidFill>
                    <a:srgbClr val="05445E"/>
                  </a:solidFill>
                  <a:latin typeface="Raleway Bold"/>
                </a:rPr>
                <a:t>Syntax dasar PHP</a:t>
              </a:r>
            </a:p>
            <a:p>
              <a:pPr algn="just">
                <a:lnSpc>
                  <a:spcPts val="4160"/>
                </a:lnSpc>
              </a:pPr>
            </a:p>
            <a:p>
              <a:pPr algn="just">
                <a:lnSpc>
                  <a:spcPts val="4160"/>
                </a:lnSpc>
              </a:pPr>
              <a:r>
                <a:rPr lang="en-US" spc="96" sz="3200">
                  <a:solidFill>
                    <a:srgbClr val="05445E"/>
                  </a:solidFill>
                  <a:latin typeface="Raleway"/>
                </a:rPr>
                <a:t>Skrip PHP dapat ditempatkan di mana saja dalam dokumen. </a:t>
              </a:r>
              <a:r>
                <a:rPr lang="en-US" spc="96" sz="3200">
                  <a:solidFill>
                    <a:srgbClr val="05445E"/>
                  </a:solidFill>
                  <a:latin typeface="Arimo"/>
                </a:rPr>
                <a:t>Skrip PHP dimulai dengan &lt;?php dan diakhiri dengan ?&gt;:</a:t>
              </a:r>
            </a:p>
            <a:p>
              <a:pPr algn="just">
                <a:lnSpc>
                  <a:spcPts val="4160"/>
                </a:lnSpc>
              </a:pPr>
            </a:p>
            <a:p>
              <a:pPr algn="just">
                <a:lnSpc>
                  <a:spcPts val="4160"/>
                </a:lnSpc>
              </a:pPr>
              <a:r>
                <a:rPr lang="en-US" spc="96" sz="3200">
                  <a:solidFill>
                    <a:srgbClr val="05445E"/>
                  </a:solidFill>
                  <a:latin typeface="Arimo"/>
                </a:rPr>
                <a:t>&lt;?php</a:t>
              </a:r>
            </a:p>
            <a:p>
              <a:pPr algn="just">
                <a:lnSpc>
                  <a:spcPts val="4160"/>
                </a:lnSpc>
              </a:pPr>
              <a:r>
                <a:rPr lang="en-US" spc="96" sz="3200">
                  <a:solidFill>
                    <a:srgbClr val="05445E"/>
                  </a:solidFill>
                  <a:latin typeface="Arimo"/>
                </a:rPr>
                <a:t>// Kode PHP ada di sini</a:t>
              </a:r>
            </a:p>
            <a:p>
              <a:pPr algn="just">
                <a:lnSpc>
                  <a:spcPts val="4160"/>
                </a:lnSpc>
              </a:pPr>
              <a:r>
                <a:rPr lang="en-US" spc="96" sz="3200">
                  <a:solidFill>
                    <a:srgbClr val="05445E"/>
                  </a:solidFill>
                  <a:latin typeface="Arimo"/>
                </a:rPr>
                <a:t>?&gt;</a:t>
              </a:r>
            </a:p>
            <a:p>
              <a:pPr algn="just">
                <a:lnSpc>
                  <a:spcPts val="4160"/>
                </a:lnSpc>
              </a:pPr>
              <a:r>
                <a:rPr lang="en-US" spc="96" sz="3200">
                  <a:solidFill>
                    <a:srgbClr val="05445E"/>
                  </a:solidFill>
                  <a:latin typeface="Arimo"/>
                </a:rPr>
                <a:t>Ekstensi file default untuk file PHP adalah ".php". File PHP biasanya berisi tag HTML, dan beberapa kode skrip PHP.</a:t>
              </a:r>
            </a:p>
            <a:p>
              <a:pPr algn="l">
                <a:lnSpc>
                  <a:spcPts val="3640"/>
                </a:lnSpc>
              </a:pPr>
            </a:p>
          </p:txBody>
        </p:sp>
      </p:grpSp>
      <p:sp>
        <p:nvSpPr>
          <p:cNvPr name="AutoShape 5" id="5"/>
          <p:cNvSpPr/>
          <p:nvPr/>
        </p:nvSpPr>
        <p:spPr>
          <a:xfrm rot="0">
            <a:off x="-205337" y="-314925"/>
            <a:ext cx="6384346" cy="10916850"/>
          </a:xfrm>
          <a:prstGeom prst="rect">
            <a:avLst/>
          </a:prstGeom>
          <a:solidFill>
            <a:srgbClr val="75E6DA"/>
          </a:solidFill>
        </p:spPr>
      </p:sp>
      <p:pic>
        <p:nvPicPr>
          <p:cNvPr name="Picture 6" id="6"/>
          <p:cNvPicPr>
            <a:picLocks noChangeAspect="true"/>
          </p:cNvPicPr>
          <p:nvPr/>
        </p:nvPicPr>
        <p:blipFill>
          <a:blip r:embed="rId2"/>
          <a:srcRect l="69834" t="0" r="12074" b="0"/>
          <a:stretch>
            <a:fillRect/>
          </a:stretch>
        </p:blipFill>
        <p:spPr>
          <a:xfrm flipH="false" flipV="false" rot="0">
            <a:off x="581321" y="-495009"/>
            <a:ext cx="2347858" cy="8646459"/>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0" y="5131816"/>
            <a:ext cx="3204999" cy="3204999"/>
          </a:xfrm>
          <a:prstGeom prst="rect">
            <a:avLst/>
          </a:prstGeom>
        </p:spPr>
      </p:pic>
      <p:pic>
        <p:nvPicPr>
          <p:cNvPr name="Picture 8" id="8"/>
          <p:cNvPicPr>
            <a:picLocks noChangeAspect="true"/>
          </p:cNvPicPr>
          <p:nvPr/>
        </p:nvPicPr>
        <p:blipFill>
          <a:blip r:embed="rId5"/>
          <a:srcRect l="42400" t="0" r="42400" b="0"/>
          <a:stretch>
            <a:fillRect/>
          </a:stretch>
        </p:blipFill>
        <p:spPr>
          <a:xfrm flipH="false" flipV="false" rot="0">
            <a:off x="3201327" y="2092254"/>
            <a:ext cx="2347858" cy="8689755"/>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003509" y="2008278"/>
            <a:ext cx="2587663" cy="2587663"/>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121" r="0" b="121"/>
          <a:stretch>
            <a:fillRect/>
          </a:stretch>
        </p:blipFill>
        <p:spPr>
          <a:xfrm flipH="false" flipV="false" rot="-5400000">
            <a:off x="2189553" y="5047840"/>
            <a:ext cx="2280879" cy="2280879"/>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121" r="0" b="121"/>
          <a:stretch>
            <a:fillRect/>
          </a:stretch>
        </p:blipFill>
        <p:spPr>
          <a:xfrm flipH="false" flipV="false" rot="-5400000">
            <a:off x="4141477" y="-379008"/>
            <a:ext cx="1407708" cy="1407708"/>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121" r="0" b="121"/>
          <a:stretch>
            <a:fillRect/>
          </a:stretch>
        </p:blipFill>
        <p:spPr>
          <a:xfrm flipH="false" flipV="false" rot="-5400000">
            <a:off x="581321" y="8830723"/>
            <a:ext cx="855154" cy="855154"/>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611361" y="6607554"/>
            <a:ext cx="4252824" cy="425282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15837995" y="-345572"/>
            <a:ext cx="2823558" cy="2823558"/>
          </a:xfrm>
          <a:prstGeom prst="rect">
            <a:avLst/>
          </a:prstGeom>
        </p:spPr>
      </p:pic>
      <p:sp>
        <p:nvSpPr>
          <p:cNvPr name="TextBox 4" id="4"/>
          <p:cNvSpPr txBox="true"/>
          <p:nvPr/>
        </p:nvSpPr>
        <p:spPr>
          <a:xfrm rot="0">
            <a:off x="5114751" y="1019175"/>
            <a:ext cx="9313878" cy="2124075"/>
          </a:xfrm>
          <a:prstGeom prst="rect">
            <a:avLst/>
          </a:prstGeom>
        </p:spPr>
        <p:txBody>
          <a:bodyPr anchor="t" rtlCol="false" tIns="0" lIns="0" bIns="0" rIns="0">
            <a:spAutoFit/>
          </a:bodyPr>
          <a:lstStyle/>
          <a:p>
            <a:pPr>
              <a:lnSpc>
                <a:spcPts val="8399"/>
              </a:lnSpc>
            </a:pPr>
            <a:r>
              <a:rPr lang="en-US" sz="6999">
                <a:solidFill>
                  <a:srgbClr val="75E6DA"/>
                </a:solidFill>
                <a:latin typeface="Raleway Bold"/>
              </a:rPr>
              <a:t>PHP Case Sensitivity</a:t>
            </a:r>
          </a:p>
          <a:p>
            <a:pPr algn="l">
              <a:lnSpc>
                <a:spcPts val="8400"/>
              </a:lnSpc>
            </a:pPr>
          </a:p>
        </p:txBody>
      </p:sp>
      <p:sp>
        <p:nvSpPr>
          <p:cNvPr name="TextBox 5" id="5"/>
          <p:cNvSpPr txBox="true"/>
          <p:nvPr/>
        </p:nvSpPr>
        <p:spPr>
          <a:xfrm rot="0">
            <a:off x="2512777" y="2594554"/>
            <a:ext cx="14517825" cy="5468494"/>
          </a:xfrm>
          <a:prstGeom prst="rect">
            <a:avLst/>
          </a:prstGeom>
        </p:spPr>
        <p:txBody>
          <a:bodyPr anchor="t" rtlCol="false" tIns="0" lIns="0" bIns="0" rIns="0">
            <a:spAutoFit/>
          </a:bodyPr>
          <a:lstStyle/>
          <a:p>
            <a:pPr algn="just">
              <a:lnSpc>
                <a:spcPts val="5435"/>
              </a:lnSpc>
            </a:pPr>
            <a:r>
              <a:rPr lang="en-US" spc="107" sz="3599">
                <a:solidFill>
                  <a:srgbClr val="EBFDFF"/>
                </a:solidFill>
                <a:latin typeface="Raleway"/>
              </a:rPr>
              <a:t>Di PHP, kata kunci (misalnya if, else, while, echo, dan lainnya), kelas, fungsi, dan fungsi yang ditentukan pengguna tidak peka huruf besar-kecil.</a:t>
            </a:r>
          </a:p>
          <a:p>
            <a:pPr algn="just">
              <a:lnSpc>
                <a:spcPts val="5435"/>
              </a:lnSpc>
            </a:pPr>
          </a:p>
          <a:p>
            <a:pPr algn="just">
              <a:lnSpc>
                <a:spcPts val="5435"/>
              </a:lnSpc>
            </a:pPr>
            <a:r>
              <a:rPr lang="en-US" spc="107" sz="3599">
                <a:solidFill>
                  <a:srgbClr val="EBFDFF"/>
                </a:solidFill>
                <a:latin typeface="Raleway"/>
              </a:rPr>
              <a:t>Pada slide selanjutnya, terdapat contoh file PHP sederhana, dengan skrip PHP yang menggunakan fungsi bawaan PHP "echo" untuk menampilkan teks "Hello World!" di halaman web. </a:t>
            </a:r>
          </a:p>
          <a:p>
            <a:pPr algn="just">
              <a:lnSpc>
                <a:spcPts val="543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611361" y="6607554"/>
            <a:ext cx="4252824" cy="425282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15837995" y="-345572"/>
            <a:ext cx="2823558" cy="2823558"/>
          </a:xfrm>
          <a:prstGeom prst="rect">
            <a:avLst/>
          </a:prstGeom>
        </p:spPr>
      </p:pic>
      <p:sp>
        <p:nvSpPr>
          <p:cNvPr name="TextBox 4" id="4"/>
          <p:cNvSpPr txBox="true"/>
          <p:nvPr/>
        </p:nvSpPr>
        <p:spPr>
          <a:xfrm rot="0">
            <a:off x="5289109" y="353911"/>
            <a:ext cx="8437316" cy="2124075"/>
          </a:xfrm>
          <a:prstGeom prst="rect">
            <a:avLst/>
          </a:prstGeom>
        </p:spPr>
        <p:txBody>
          <a:bodyPr anchor="t" rtlCol="false" tIns="0" lIns="0" bIns="0" rIns="0">
            <a:spAutoFit/>
          </a:bodyPr>
          <a:lstStyle/>
          <a:p>
            <a:pPr>
              <a:lnSpc>
                <a:spcPts val="8399"/>
              </a:lnSpc>
            </a:pPr>
            <a:r>
              <a:rPr lang="en-US" sz="6999">
                <a:solidFill>
                  <a:srgbClr val="75E6DA"/>
                </a:solidFill>
                <a:latin typeface="Raleway Bold"/>
              </a:rPr>
              <a:t>Contoh Kode PHP 1</a:t>
            </a:r>
          </a:p>
          <a:p>
            <a:pPr algn="l">
              <a:lnSpc>
                <a:spcPts val="8400"/>
              </a:lnSpc>
            </a:pPr>
          </a:p>
        </p:txBody>
      </p:sp>
      <p:pic>
        <p:nvPicPr>
          <p:cNvPr name="Picture 5" id="5"/>
          <p:cNvPicPr>
            <a:picLocks noChangeAspect="true"/>
          </p:cNvPicPr>
          <p:nvPr/>
        </p:nvPicPr>
        <p:blipFill>
          <a:blip r:embed="rId4"/>
          <a:srcRect l="945" t="30243" r="77467" b="35702"/>
          <a:stretch>
            <a:fillRect/>
          </a:stretch>
        </p:blipFill>
        <p:spPr>
          <a:xfrm flipH="false" flipV="false" rot="0">
            <a:off x="1515050" y="2246637"/>
            <a:ext cx="7703853" cy="6836200"/>
          </a:xfrm>
          <a:prstGeom prst="rect">
            <a:avLst/>
          </a:prstGeom>
        </p:spPr>
      </p:pic>
      <p:pic>
        <p:nvPicPr>
          <p:cNvPr name="Picture 6" id="6"/>
          <p:cNvPicPr>
            <a:picLocks noChangeAspect="true"/>
          </p:cNvPicPr>
          <p:nvPr/>
        </p:nvPicPr>
        <p:blipFill>
          <a:blip r:embed="rId4"/>
          <a:srcRect l="50283" t="30196" r="19558" b="30658"/>
          <a:stretch>
            <a:fillRect/>
          </a:stretch>
        </p:blipFill>
        <p:spPr>
          <a:xfrm flipH="false" flipV="false" rot="0">
            <a:off x="9771690" y="2246637"/>
            <a:ext cx="7909470" cy="5774858"/>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611361" y="6607554"/>
            <a:ext cx="4252824" cy="425282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15837995" y="-345572"/>
            <a:ext cx="2823558" cy="2823558"/>
          </a:xfrm>
          <a:prstGeom prst="rect">
            <a:avLst/>
          </a:prstGeom>
        </p:spPr>
      </p:pic>
      <p:pic>
        <p:nvPicPr>
          <p:cNvPr name="Picture 4" id="4"/>
          <p:cNvPicPr>
            <a:picLocks noChangeAspect="true"/>
          </p:cNvPicPr>
          <p:nvPr/>
        </p:nvPicPr>
        <p:blipFill>
          <a:blip r:embed="rId4"/>
          <a:srcRect l="784" t="29483" r="66596" b="19348"/>
          <a:stretch>
            <a:fillRect/>
          </a:stretch>
        </p:blipFill>
        <p:spPr>
          <a:xfrm flipH="false" flipV="false" rot="0">
            <a:off x="1895226" y="2477986"/>
            <a:ext cx="7248774" cy="6396136"/>
          </a:xfrm>
          <a:prstGeom prst="rect">
            <a:avLst/>
          </a:prstGeom>
        </p:spPr>
      </p:pic>
      <p:pic>
        <p:nvPicPr>
          <p:cNvPr name="Picture 5" id="5"/>
          <p:cNvPicPr>
            <a:picLocks noChangeAspect="true"/>
          </p:cNvPicPr>
          <p:nvPr/>
        </p:nvPicPr>
        <p:blipFill>
          <a:blip r:embed="rId4"/>
          <a:srcRect l="50299" t="29943" r="20212" b="25337"/>
          <a:stretch>
            <a:fillRect/>
          </a:stretch>
        </p:blipFill>
        <p:spPr>
          <a:xfrm flipH="false" flipV="false" rot="0">
            <a:off x="10294533" y="2477986"/>
            <a:ext cx="6863783" cy="5855031"/>
          </a:xfrm>
          <a:prstGeom prst="rect">
            <a:avLst/>
          </a:prstGeom>
        </p:spPr>
      </p:pic>
      <p:sp>
        <p:nvSpPr>
          <p:cNvPr name="TextBox 6" id="6"/>
          <p:cNvSpPr txBox="true"/>
          <p:nvPr/>
        </p:nvSpPr>
        <p:spPr>
          <a:xfrm rot="0">
            <a:off x="5289109" y="353911"/>
            <a:ext cx="8437316" cy="2124075"/>
          </a:xfrm>
          <a:prstGeom prst="rect">
            <a:avLst/>
          </a:prstGeom>
        </p:spPr>
        <p:txBody>
          <a:bodyPr anchor="t" rtlCol="false" tIns="0" lIns="0" bIns="0" rIns="0">
            <a:spAutoFit/>
          </a:bodyPr>
          <a:lstStyle/>
          <a:p>
            <a:pPr>
              <a:lnSpc>
                <a:spcPts val="8399"/>
              </a:lnSpc>
            </a:pPr>
            <a:r>
              <a:rPr lang="en-US" sz="6999">
                <a:solidFill>
                  <a:srgbClr val="75E6DA"/>
                </a:solidFill>
                <a:latin typeface="Raleway Bold"/>
              </a:rPr>
              <a:t>Contoh Kode PHP 2</a:t>
            </a:r>
          </a:p>
          <a:p>
            <a:pPr algn="l">
              <a:lnSpc>
                <a:spcPts val="84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611361" y="6607554"/>
            <a:ext cx="4252824" cy="425282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15837995" y="-345572"/>
            <a:ext cx="2823558" cy="2823558"/>
          </a:xfrm>
          <a:prstGeom prst="rect">
            <a:avLst/>
          </a:prstGeom>
        </p:spPr>
      </p:pic>
      <p:sp>
        <p:nvSpPr>
          <p:cNvPr name="TextBox 4" id="4"/>
          <p:cNvSpPr txBox="true"/>
          <p:nvPr/>
        </p:nvSpPr>
        <p:spPr>
          <a:xfrm rot="0">
            <a:off x="3346482" y="594304"/>
            <a:ext cx="13129388" cy="2124075"/>
          </a:xfrm>
          <a:prstGeom prst="rect">
            <a:avLst/>
          </a:prstGeom>
        </p:spPr>
        <p:txBody>
          <a:bodyPr anchor="t" rtlCol="false" tIns="0" lIns="0" bIns="0" rIns="0">
            <a:spAutoFit/>
          </a:bodyPr>
          <a:lstStyle/>
          <a:p>
            <a:pPr>
              <a:lnSpc>
                <a:spcPts val="8399"/>
              </a:lnSpc>
            </a:pPr>
            <a:r>
              <a:rPr lang="en-US" sz="6999">
                <a:solidFill>
                  <a:srgbClr val="75E6DA"/>
                </a:solidFill>
                <a:latin typeface="Raleway Bold"/>
              </a:rPr>
              <a:t>PHP Case Sensitivity (lanjutan)</a:t>
            </a:r>
          </a:p>
          <a:p>
            <a:pPr algn="l">
              <a:lnSpc>
                <a:spcPts val="8400"/>
              </a:lnSpc>
            </a:pPr>
          </a:p>
        </p:txBody>
      </p:sp>
      <p:sp>
        <p:nvSpPr>
          <p:cNvPr name="TextBox 5" id="5"/>
          <p:cNvSpPr txBox="true"/>
          <p:nvPr/>
        </p:nvSpPr>
        <p:spPr>
          <a:xfrm rot="0">
            <a:off x="2512777" y="1815155"/>
            <a:ext cx="14517825" cy="7055866"/>
          </a:xfrm>
          <a:prstGeom prst="rect">
            <a:avLst/>
          </a:prstGeom>
        </p:spPr>
        <p:txBody>
          <a:bodyPr anchor="t" rtlCol="false" tIns="0" lIns="0" bIns="0" rIns="0">
            <a:spAutoFit/>
          </a:bodyPr>
          <a:lstStyle/>
          <a:p>
            <a:pPr algn="just">
              <a:lnSpc>
                <a:spcPts val="4227"/>
              </a:lnSpc>
            </a:pPr>
            <a:r>
              <a:rPr lang="en-US" spc="83" sz="2799">
                <a:solidFill>
                  <a:srgbClr val="EBFDFF"/>
                </a:solidFill>
                <a:latin typeface="Raleway"/>
              </a:rPr>
              <a:t>Pada slide sebelumnya terdapat dua contoh pada php. Kedua contoh tersebut mempunyai bahasan yang sama yakni case sensitivity. Pada contoh pertama case sensitivity tidak berlaku dikarenakan perbedaan huruf kapital dan biasa terdapat pada perintah php(seperti if, else, for, dll). Pada contoh pertama perintah yang terdapat perbedaan huruf ialah kode “echo”. Terdapat tiga “echo” dengan penulisan yang berbeda, ini tidak akan mempengaruhi hasil dari output php.</a:t>
            </a:r>
          </a:p>
          <a:p>
            <a:pPr algn="just">
              <a:lnSpc>
                <a:spcPts val="4227"/>
              </a:lnSpc>
            </a:pPr>
          </a:p>
          <a:p>
            <a:pPr algn="just">
              <a:lnSpc>
                <a:spcPts val="4227"/>
              </a:lnSpc>
            </a:pPr>
            <a:r>
              <a:rPr lang="en-US" spc="83" sz="2799">
                <a:solidFill>
                  <a:srgbClr val="EBFDFF"/>
                </a:solidFill>
                <a:latin typeface="Arimo"/>
              </a:rPr>
              <a:t>Namun, berbeda dengan contoh kedua, pada contoh kedua case sensitivity berlaku ke deklarasi variabel. Pada contoh kedua variabel yang dideklarasikan yaitu color dengan kode $color. Untuk mengakses variabel tersebut case sensitivity berlaku, seperti contoh php 2 terdapat tiga langkah berbeda dalam mengakses variabel. Namun, yang berhasil hanya satu langkah akses saja.</a:t>
            </a:r>
          </a:p>
          <a:p>
            <a:pPr algn="just">
              <a:lnSpc>
                <a:spcPts val="543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4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611361" y="6607554"/>
            <a:ext cx="4252824" cy="425282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21" r="0" b="121"/>
          <a:stretch>
            <a:fillRect/>
          </a:stretch>
        </p:blipFill>
        <p:spPr>
          <a:xfrm flipH="false" flipV="false" rot="5400000">
            <a:off x="15837995" y="-345572"/>
            <a:ext cx="2823558" cy="2823558"/>
          </a:xfrm>
          <a:prstGeom prst="rect">
            <a:avLst/>
          </a:prstGeom>
        </p:spPr>
      </p:pic>
      <p:sp>
        <p:nvSpPr>
          <p:cNvPr name="TextBox 4" id="4"/>
          <p:cNvSpPr txBox="true"/>
          <p:nvPr/>
        </p:nvSpPr>
        <p:spPr>
          <a:xfrm rot="0">
            <a:off x="6029283" y="744178"/>
            <a:ext cx="7291322" cy="1076325"/>
          </a:xfrm>
          <a:prstGeom prst="rect">
            <a:avLst/>
          </a:prstGeom>
        </p:spPr>
        <p:txBody>
          <a:bodyPr anchor="t" rtlCol="false" tIns="0" lIns="0" bIns="0" rIns="0">
            <a:spAutoFit/>
          </a:bodyPr>
          <a:lstStyle/>
          <a:p>
            <a:pPr algn="l">
              <a:lnSpc>
                <a:spcPts val="8400"/>
              </a:lnSpc>
            </a:pPr>
            <a:r>
              <a:rPr lang="en-US" sz="7000">
                <a:solidFill>
                  <a:srgbClr val="75E6DA"/>
                </a:solidFill>
                <a:latin typeface="Raleway Bold"/>
              </a:rPr>
              <a:t>Sejarah PHP 5</a:t>
            </a:r>
          </a:p>
        </p:txBody>
      </p:sp>
      <p:sp>
        <p:nvSpPr>
          <p:cNvPr name="TextBox 5" id="5"/>
          <p:cNvSpPr txBox="true"/>
          <p:nvPr/>
        </p:nvSpPr>
        <p:spPr>
          <a:xfrm rot="0">
            <a:off x="2183743" y="2768980"/>
            <a:ext cx="14517825" cy="6489320"/>
          </a:xfrm>
          <a:prstGeom prst="rect">
            <a:avLst/>
          </a:prstGeom>
        </p:spPr>
        <p:txBody>
          <a:bodyPr anchor="t" rtlCol="false" tIns="0" lIns="0" bIns="0" rIns="0">
            <a:spAutoFit/>
          </a:bodyPr>
          <a:lstStyle/>
          <a:p>
            <a:pPr algn="just">
              <a:lnSpc>
                <a:spcPts val="5737"/>
              </a:lnSpc>
            </a:pPr>
            <a:r>
              <a:rPr lang="en-US" spc="113" sz="3799">
                <a:solidFill>
                  <a:srgbClr val="EBFDFF"/>
                </a:solidFill>
                <a:latin typeface="Raleway"/>
              </a:rPr>
              <a:t>Pada Juni 2004, Zend merilis PHP 5.0. PHP versi 5 muncul untuk menangani kelemahan-kelemahan yang terdapat pada versi sebelumnya. PHP versi 5 dapat membuat file swf dan applet java. Focus utamanya adalah mengoptimalkan pengunaan PHP untuk OOP (Object Oriented Programming)</a:t>
            </a:r>
          </a:p>
          <a:p>
            <a:pPr algn="just">
              <a:lnSpc>
                <a:spcPts val="5737"/>
              </a:lnSpc>
            </a:pPr>
          </a:p>
          <a:p>
            <a:pPr algn="just">
              <a:lnSpc>
                <a:spcPts val="5737"/>
              </a:lnSpc>
            </a:pPr>
            <a:r>
              <a:rPr lang="en-US" spc="113" sz="3799">
                <a:solidFill>
                  <a:srgbClr val="EBFDFF"/>
                </a:solidFill>
                <a:latin typeface="Raleway"/>
              </a:rPr>
              <a:t>Beberapa penambahan fitur meliputi PDO (PHP Data Objects) untuk pengaksesan database, closures, trait, dan namespaces.</a:t>
            </a:r>
            <a:r>
              <a:rPr lang="en-US" spc="113" sz="3799">
                <a:solidFill>
                  <a:srgbClr val="EBFDFF"/>
                </a:solidFill>
                <a:latin typeface="Raleway"/>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DAE-PfxMJLs</dc:identifier>
  <dcterms:modified xsi:type="dcterms:W3CDTF">2011-08-01T06:04:30Z</dcterms:modified>
  <cp:revision>1</cp:revision>
  <dc:title>Pemweb</dc:title>
</cp:coreProperties>
</file>